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5" r:id="rId18"/>
    <p:sldId id="276" r:id="rId19"/>
    <p:sldId id="277" r:id="rId20"/>
    <p:sldId id="274" r:id="rId21"/>
    <p:sldId id="278" r:id="rId2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cxnSp>
        <p:nvCxnSpPr>
          <p:cNvPr id="8" name="Rovná spojnic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dátumu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9589-F425-4678-AAB1-3F2F9C9FEFD9}" type="datetimeFigureOut">
              <a:rPr lang="sk-SK" smtClean="0"/>
              <a:pPr/>
              <a:t>30. 9. 2012</a:t>
            </a:fld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90280-0657-4CD1-B43F-BAC0B182125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ransition spd="slow">
    <p:cover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9589-F425-4678-AAB1-3F2F9C9FEFD9}" type="datetimeFigureOut">
              <a:rPr lang="sk-SK" smtClean="0"/>
              <a:pPr/>
              <a:t>30. 9. 2012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0280-0657-4CD1-B43F-BAC0B182125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cover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9589-F425-4678-AAB1-3F2F9C9FEFD9}" type="datetimeFigureOut">
              <a:rPr lang="sk-SK" smtClean="0"/>
              <a:pPr/>
              <a:t>30. 9. 2012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0280-0657-4CD1-B43F-BAC0B182125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8F49589-F425-4678-AAB1-3F2F9C9FEFD9}" type="datetimeFigureOut">
              <a:rPr lang="sk-SK" smtClean="0"/>
              <a:pPr/>
              <a:t>30. 9. 2012</a:t>
            </a:fld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9090280-0657-4CD1-B43F-BAC0B182125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6" name="Zástupný symbol päty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  <p:transition spd="slow"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9589-F425-4678-AAB1-3F2F9C9FEFD9}" type="datetimeFigureOut">
              <a:rPr lang="sk-SK" smtClean="0"/>
              <a:pPr/>
              <a:t>30. 9. 2012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0280-0657-4CD1-B43F-BAC0B182125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cxnSp>
        <p:nvCxnSpPr>
          <p:cNvPr id="7" name="Rovná spojnic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9589-F425-4678-AAB1-3F2F9C9FEFD9}" type="datetimeFigureOut">
              <a:rPr lang="sk-SK" smtClean="0"/>
              <a:pPr/>
              <a:t>30. 9. 2012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0280-0657-4CD1-B43F-BAC0B182125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  <p:transition spd="slow">
    <p:cover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0280-0657-4CD1-B43F-BAC0B182125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9589-F425-4678-AAB1-3F2F9C9FEFD9}" type="datetimeFigureOut">
              <a:rPr lang="sk-SK" smtClean="0"/>
              <a:pPr/>
              <a:t>30. 9. 2012</a:t>
            </a:fld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2" name="Zástupný symbol obsah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34" name="Zástupný symbol obsah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cxnSp>
        <p:nvCxnSpPr>
          <p:cNvPr id="10" name="Rovná spojnic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nic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9589-F425-4678-AAB1-3F2F9C9FEFD9}" type="datetimeFigureOut">
              <a:rPr lang="sk-SK" smtClean="0"/>
              <a:pPr/>
              <a:t>30. 9. 2012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0280-0657-4CD1-B43F-BAC0B182125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  <p:transition spd="slow">
    <p:cover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9589-F425-4678-AAB1-3F2F9C9FEFD9}" type="datetimeFigureOut">
              <a:rPr lang="sk-SK" smtClean="0"/>
              <a:pPr/>
              <a:t>30. 9. 2012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0280-0657-4CD1-B43F-BAC0B182125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obsah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8F49589-F425-4678-AAB1-3F2F9C9FEFD9}" type="datetimeFigureOut">
              <a:rPr lang="sk-SK" smtClean="0"/>
              <a:pPr/>
              <a:t>30. 9. 2012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9090280-0657-4CD1-B43F-BAC0B182125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ransition spd="slow">
    <p:cover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9589-F425-4678-AAB1-3F2F9C9FEFD9}" type="datetimeFigureOut">
              <a:rPr lang="sk-SK" smtClean="0"/>
              <a:pPr/>
              <a:t>30. 9. 2012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90280-0657-4CD1-B43F-BAC0B182125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ransition spd="slow"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8F49589-F425-4678-AAB1-3F2F9C9FEFD9}" type="datetimeFigureOut">
              <a:rPr lang="sk-SK" smtClean="0"/>
              <a:pPr/>
              <a:t>30. 9. 2012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9090280-0657-4CD1-B43F-BAC0B182125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cover dir="ld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Rozdelenie dejín a časová priamka</a:t>
            </a:r>
            <a:endParaRPr lang="sk-SK" dirty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10272"/>
          </a:xfrm>
        </p:spPr>
        <p:txBody>
          <a:bodyPr>
            <a:normAutofit fontScale="92500" lnSpcReduction="10000"/>
          </a:bodyPr>
          <a:lstStyle/>
          <a:p>
            <a:endParaRPr lang="sk-SK" dirty="0" smtClean="0"/>
          </a:p>
          <a:p>
            <a:endParaRPr lang="sk-SK" dirty="0" smtClean="0"/>
          </a:p>
          <a:p>
            <a:pPr algn="just"/>
            <a:r>
              <a:rPr lang="sk-SK" sz="4000" dirty="0" smtClean="0"/>
              <a:t>Stredovek niektorí nazývajú aj </a:t>
            </a:r>
            <a:r>
              <a:rPr lang="sk-SK" sz="4000" dirty="0" smtClean="0">
                <a:solidFill>
                  <a:schemeClr val="bg1"/>
                </a:solidFill>
              </a:rPr>
              <a:t>obdobím temna</a:t>
            </a:r>
            <a:r>
              <a:rPr lang="sk-SK" sz="4000" dirty="0" smtClean="0"/>
              <a:t>. Po staroveku, ktorý položil základy mnohých dnešných </a:t>
            </a:r>
            <a:r>
              <a:rPr lang="sk-SK" sz="4000" dirty="0" smtClean="0"/>
              <a:t>vied a </a:t>
            </a:r>
            <a:r>
              <a:rPr lang="sk-SK" sz="4000" dirty="0" smtClean="0"/>
              <a:t>posunul ľudstvo veľmi </a:t>
            </a:r>
            <a:r>
              <a:rPr lang="sk-SK" sz="4000" dirty="0" smtClean="0"/>
              <a:t>ďaleko, </a:t>
            </a:r>
            <a:r>
              <a:rPr lang="sk-SK" sz="4000" dirty="0" smtClean="0"/>
              <a:t>prišlo </a:t>
            </a:r>
            <a:r>
              <a:rPr lang="sk-SK" sz="4000" dirty="0" smtClean="0">
                <a:solidFill>
                  <a:schemeClr val="bg1"/>
                </a:solidFill>
              </a:rPr>
              <a:t>obdobie, ktoré bolo spútané poverami a strachom</a:t>
            </a:r>
            <a:r>
              <a:rPr lang="sk-SK" sz="4000" dirty="0" smtClean="0"/>
              <a:t>.</a:t>
            </a:r>
          </a:p>
          <a:p>
            <a:pPr algn="just"/>
            <a:endParaRPr lang="sk-SK" sz="4000" dirty="0" smtClean="0"/>
          </a:p>
          <a:p>
            <a:pPr algn="just"/>
            <a:r>
              <a:rPr lang="sk-SK" sz="4000" dirty="0" smtClean="0"/>
              <a:t> Život v stredoveku </a:t>
            </a:r>
            <a:r>
              <a:rPr lang="sk-SK" sz="4000" dirty="0" smtClean="0">
                <a:solidFill>
                  <a:schemeClr val="bg1"/>
                </a:solidFill>
              </a:rPr>
              <a:t>ovládala cirkev</a:t>
            </a:r>
            <a:r>
              <a:rPr lang="sk-SK" sz="4000" dirty="0" smtClean="0"/>
              <a:t>, ktorá mala veľký vplyv. </a:t>
            </a:r>
            <a:endParaRPr lang="sk-SK" sz="4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33328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strdovek3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3528392" cy="2952328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Obrázok 4" descr="stredovek9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60648"/>
            <a:ext cx="4032448" cy="2433201"/>
          </a:xfrm>
          <a:prstGeom prst="rect">
            <a:avLst/>
          </a:prstGeom>
        </p:spPr>
      </p:pic>
      <p:pic>
        <p:nvPicPr>
          <p:cNvPr id="7" name="Obrázok 6" descr="stredovek7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429000"/>
            <a:ext cx="4158462" cy="3024336"/>
          </a:xfrm>
          <a:prstGeom prst="rect">
            <a:avLst/>
          </a:prstGeom>
        </p:spPr>
      </p:pic>
      <p:pic>
        <p:nvPicPr>
          <p:cNvPr id="9" name="Obrázok 8" descr="stredovek8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2852936"/>
            <a:ext cx="2619375" cy="1743075"/>
          </a:xfrm>
          <a:prstGeom prst="rect">
            <a:avLst/>
          </a:prstGeom>
        </p:spPr>
      </p:pic>
      <p:pic>
        <p:nvPicPr>
          <p:cNvPr id="10" name="Obrázok 9" descr="stredovek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28184" y="4653136"/>
            <a:ext cx="2466975" cy="1857375"/>
          </a:xfrm>
          <a:prstGeom prst="rect">
            <a:avLst/>
          </a:prstGeom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88171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sk-SK" sz="9600" dirty="0" smtClean="0">
              <a:latin typeface="French Script MT" pitchFamily="66" charset="0"/>
            </a:endParaRPr>
          </a:p>
          <a:p>
            <a:pPr algn="ctr">
              <a:buNone/>
            </a:pPr>
            <a:r>
              <a:rPr lang="sk-SK" sz="9600" dirty="0" smtClean="0">
                <a:latin typeface="Arial" pitchFamily="34" charset="0"/>
                <a:cs typeface="Arial" pitchFamily="34" charset="0"/>
              </a:rPr>
              <a:t>NOVOVEK</a:t>
            </a:r>
            <a:endParaRPr lang="sk-SK" sz="9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03304"/>
          </a:xfrm>
        </p:spPr>
        <p:txBody>
          <a:bodyPr>
            <a:normAutofit/>
          </a:bodyPr>
          <a:lstStyle/>
          <a:p>
            <a:pPr algn="just"/>
            <a:r>
              <a:rPr lang="sk-SK" sz="4000" dirty="0" smtClean="0"/>
              <a:t>Je to obdobie, kedy sa presadzujú </a:t>
            </a:r>
            <a:r>
              <a:rPr lang="sk-SK" sz="4000" dirty="0" smtClean="0">
                <a:solidFill>
                  <a:schemeClr val="bg1"/>
                </a:solidFill>
              </a:rPr>
              <a:t>nové myšlienky</a:t>
            </a:r>
            <a:r>
              <a:rPr lang="sk-SK" sz="4000" dirty="0" smtClean="0"/>
              <a:t>. </a:t>
            </a:r>
            <a:endParaRPr lang="sk-SK" sz="4000" dirty="0" smtClean="0"/>
          </a:p>
          <a:p>
            <a:pPr algn="just"/>
            <a:r>
              <a:rPr lang="sk-SK" sz="4000" dirty="0" smtClean="0"/>
              <a:t> V </a:t>
            </a:r>
            <a:r>
              <a:rPr lang="sk-SK" sz="4000" dirty="0" smtClean="0"/>
              <a:t>novoveku sa začínajú rodiť </a:t>
            </a:r>
            <a:r>
              <a:rPr lang="sk-SK" sz="4000" dirty="0" smtClean="0">
                <a:solidFill>
                  <a:schemeClr val="bg1"/>
                </a:solidFill>
              </a:rPr>
              <a:t>nové moderné </a:t>
            </a:r>
            <a:r>
              <a:rPr lang="sk-SK" sz="4000" dirty="0" smtClean="0">
                <a:solidFill>
                  <a:schemeClr val="bg1"/>
                </a:solidFill>
              </a:rPr>
              <a:t>štáty</a:t>
            </a:r>
            <a:r>
              <a:rPr lang="sk-SK" sz="4000" dirty="0" smtClean="0"/>
              <a:t>, </a:t>
            </a:r>
            <a:r>
              <a:rPr lang="sk-SK" sz="4000" dirty="0" smtClean="0"/>
              <a:t>ktoré sa pomaly zbavujú vplyvu cirkvi na </a:t>
            </a:r>
            <a:r>
              <a:rPr lang="sk-SK" sz="4000" dirty="0" smtClean="0"/>
              <a:t>spoločnosť. Presadzujú </a:t>
            </a:r>
            <a:r>
              <a:rPr lang="sk-SK" sz="4000" dirty="0" smtClean="0"/>
              <a:t>sa myšlienky humanizmu, veda a výskum sa môžu na plno rozvíjať.</a:t>
            </a:r>
            <a:endParaRPr lang="sk-SK" sz="4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47642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moderna 4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260648"/>
            <a:ext cx="3762872" cy="2926678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8194" name="Picture 2" descr="http://t3.gstatic.com/images?q=tbn:ANd9GcQciFDo9n1sm8hTgWKTsySGKi5e2Ev0ds3lkIBA95imB2tIl1uMJ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56992"/>
            <a:ext cx="3236847" cy="3096344"/>
          </a:xfrm>
          <a:prstGeom prst="rect">
            <a:avLst/>
          </a:prstGeom>
          <a:noFill/>
        </p:spPr>
      </p:pic>
      <p:pic>
        <p:nvPicPr>
          <p:cNvPr id="8196" name="Picture 4" descr="http://t3.gstatic.com/images?q=tbn:ANd9GcROS213kxPcsYVIhUQFDPBHXy6YqoVxr_B24NE3VHQJZvS98Cgu6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88640"/>
            <a:ext cx="2952328" cy="3827640"/>
          </a:xfrm>
          <a:prstGeom prst="rect">
            <a:avLst/>
          </a:prstGeom>
          <a:noFill/>
        </p:spPr>
      </p:pic>
      <p:pic>
        <p:nvPicPr>
          <p:cNvPr id="8198" name="Picture 6" descr="http://t3.gstatic.com/images?q=tbn:ANd9GcT9f48ff9Sw5_o4Hpx2H-OVxgVKk3gAO5uEkN3Xi_MPCTpS0As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4077072"/>
            <a:ext cx="4104456" cy="263501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sk-SK" sz="9600" dirty="0" smtClean="0">
                <a:latin typeface="Arial" pitchFamily="34" charset="0"/>
                <a:cs typeface="Arial" pitchFamily="34" charset="0"/>
              </a:rPr>
              <a:t>MODERNÁ DOBA</a:t>
            </a:r>
            <a:endParaRPr lang="sk-SK" sz="9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10272"/>
          </a:xfrm>
        </p:spPr>
        <p:txBody>
          <a:bodyPr>
            <a:normAutofit/>
          </a:bodyPr>
          <a:lstStyle/>
          <a:p>
            <a:pPr algn="just"/>
            <a:r>
              <a:rPr lang="sk-SK" sz="3200" dirty="0" smtClean="0"/>
              <a:t>Moderná doba je obdobie približne posledných 200 rokov.  </a:t>
            </a:r>
            <a:endParaRPr lang="sk-SK" sz="32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228616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pic>
        <p:nvPicPr>
          <p:cNvPr id="4" name="Obrázok 3" descr="moderna 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484784"/>
            <a:ext cx="2466975" cy="1714512"/>
          </a:xfrm>
          <a:prstGeom prst="rect">
            <a:avLst/>
          </a:prstGeom>
        </p:spPr>
      </p:pic>
      <p:pic>
        <p:nvPicPr>
          <p:cNvPr id="5" name="Obrázok 4" descr="moderna 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3645024"/>
            <a:ext cx="2217420" cy="2862072"/>
          </a:xfrm>
          <a:prstGeom prst="rect">
            <a:avLst/>
          </a:prstGeom>
        </p:spPr>
      </p:pic>
      <p:pic>
        <p:nvPicPr>
          <p:cNvPr id="8" name="Obrázok 7" descr="moderna8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429000"/>
            <a:ext cx="1752600" cy="2609850"/>
          </a:xfrm>
          <a:prstGeom prst="rect">
            <a:avLst/>
          </a:prstGeom>
        </p:spPr>
      </p:pic>
      <p:pic>
        <p:nvPicPr>
          <p:cNvPr id="6146" name="Picture 2" descr="http://t3.gstatic.com/images?q=tbn:ANd9GcTaYMiCsijBbGErkRwqs1SHsDEV-sdZk5WKc5aTqEUtQ_0iMv6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60648"/>
            <a:ext cx="2567930" cy="3240360"/>
          </a:xfrm>
          <a:prstGeom prst="rect">
            <a:avLst/>
          </a:prstGeom>
          <a:noFill/>
        </p:spPr>
      </p:pic>
      <p:pic>
        <p:nvPicPr>
          <p:cNvPr id="6148" name="Picture 4" descr="http://t2.gstatic.com/images?q=tbn:ANd9GcQKNsiLdVmIUn5vfP5xyMVxNlxFvhcvAxItV653rnTu6LSOnkG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3861048"/>
            <a:ext cx="3524453" cy="263993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sk-SK" sz="3200" dirty="0" smtClean="0"/>
              <a:t>je usporiadaná postupnosť časových bodov (najčastejšie rokov alebo dní) nanesená </a:t>
            </a:r>
            <a:r>
              <a:rPr lang="sk-SK" sz="3200" dirty="0" smtClean="0"/>
              <a:t>na </a:t>
            </a:r>
            <a:r>
              <a:rPr lang="sk-SK" sz="3200" dirty="0" smtClean="0"/>
              <a:t>rovnej vodorovnej alebo zvislej </a:t>
            </a:r>
            <a:r>
              <a:rPr lang="sk-SK" sz="3200" dirty="0" smtClean="0"/>
              <a:t>čiare.</a:t>
            </a:r>
            <a:endParaRPr lang="sk-SK" sz="3200" dirty="0" smtClean="0"/>
          </a:p>
          <a:p>
            <a:pPr algn="just"/>
            <a:r>
              <a:rPr lang="sk-SK" sz="3200" dirty="0" smtClean="0"/>
              <a:t>Časová priamka slúži na lepšiu orientáciu v </a:t>
            </a:r>
            <a:r>
              <a:rPr lang="sk-SK" sz="3200" dirty="0" smtClean="0"/>
              <a:t>čase.</a:t>
            </a:r>
            <a:endParaRPr lang="sk-SK" sz="3200" dirty="0" smtClean="0"/>
          </a:p>
          <a:p>
            <a:pPr algn="just"/>
            <a:r>
              <a:rPr lang="sk-SK" sz="3200" dirty="0" smtClean="0"/>
              <a:t>Bod </a:t>
            </a:r>
            <a:r>
              <a:rPr lang="sk-SK" sz="5400" dirty="0" smtClean="0"/>
              <a:t>0</a:t>
            </a:r>
            <a:r>
              <a:rPr lang="sk-SK" sz="3200" dirty="0" smtClean="0"/>
              <a:t> </a:t>
            </a:r>
            <a:r>
              <a:rPr lang="sk-SK" sz="3200" dirty="0" smtClean="0"/>
              <a:t>je v našej oblasti narodenie </a:t>
            </a:r>
            <a:r>
              <a:rPr lang="sk-SK" sz="3200" dirty="0" smtClean="0"/>
              <a:t>Krista.</a:t>
            </a:r>
            <a:endParaRPr lang="sk-SK" sz="32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Časová priamka</a:t>
            </a:r>
            <a:endParaRPr lang="sk-SK" dirty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1428736"/>
            <a:ext cx="8401080" cy="4667264"/>
          </a:xfrm>
          <a:ln>
            <a:solidFill>
              <a:schemeClr val="accent2"/>
            </a:solidFill>
          </a:ln>
        </p:spPr>
        <p:txBody>
          <a:bodyPr/>
          <a:lstStyle/>
          <a:p>
            <a:endParaRPr lang="sk-SK" dirty="0" smtClean="0"/>
          </a:p>
          <a:p>
            <a:endParaRPr lang="sk-SK" dirty="0" smtClean="0"/>
          </a:p>
          <a:p>
            <a:pPr>
              <a:buNone/>
            </a:pPr>
            <a:r>
              <a:rPr lang="sk-SK" dirty="0" smtClean="0"/>
              <a:t>             </a:t>
            </a:r>
            <a:r>
              <a:rPr lang="sk-SK" dirty="0" err="1" smtClean="0"/>
              <a:t>pr</a:t>
            </a:r>
            <a:r>
              <a:rPr lang="sk-SK" dirty="0" smtClean="0"/>
              <a:t>. Kr.                       </a:t>
            </a:r>
            <a:r>
              <a:rPr lang="sk-SK" sz="4800" dirty="0" smtClean="0">
                <a:solidFill>
                  <a:schemeClr val="bg1"/>
                </a:solidFill>
              </a:rPr>
              <a:t>0</a:t>
            </a:r>
            <a:r>
              <a:rPr lang="sk-SK" dirty="0" smtClean="0">
                <a:solidFill>
                  <a:schemeClr val="bg1"/>
                </a:solidFill>
              </a:rPr>
              <a:t>        po Kr.</a:t>
            </a:r>
          </a:p>
          <a:p>
            <a:pPr>
              <a:buNone/>
            </a:pPr>
            <a:endParaRPr lang="sk-SK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sk-SK" dirty="0" smtClean="0">
                <a:solidFill>
                  <a:schemeClr val="bg1"/>
                </a:solidFill>
              </a:rPr>
              <a:t>                </a:t>
            </a:r>
            <a:r>
              <a:rPr lang="sk-SK" dirty="0" smtClean="0">
                <a:solidFill>
                  <a:schemeClr val="accent2"/>
                </a:solidFill>
              </a:rPr>
              <a:t>300</a:t>
            </a:r>
            <a:r>
              <a:rPr lang="sk-SK" dirty="0" smtClean="0">
                <a:solidFill>
                  <a:schemeClr val="bg1"/>
                </a:solidFill>
              </a:rPr>
              <a:t>     </a:t>
            </a:r>
            <a:r>
              <a:rPr lang="sk-SK" dirty="0" smtClean="0">
                <a:solidFill>
                  <a:schemeClr val="accent2"/>
                </a:solidFill>
              </a:rPr>
              <a:t>200</a:t>
            </a:r>
            <a:r>
              <a:rPr lang="sk-SK" dirty="0" smtClean="0">
                <a:solidFill>
                  <a:schemeClr val="bg1"/>
                </a:solidFill>
              </a:rPr>
              <a:t>   </a:t>
            </a:r>
            <a:r>
              <a:rPr lang="sk-SK" dirty="0" smtClean="0">
                <a:solidFill>
                  <a:schemeClr val="accent2"/>
                </a:solidFill>
              </a:rPr>
              <a:t>100             </a:t>
            </a:r>
            <a:r>
              <a:rPr lang="sk-SK" dirty="0" err="1" smtClean="0">
                <a:solidFill>
                  <a:schemeClr val="bg1"/>
                </a:solidFill>
              </a:rPr>
              <a:t>100</a:t>
            </a:r>
            <a:r>
              <a:rPr lang="sk-SK" dirty="0" smtClean="0">
                <a:solidFill>
                  <a:schemeClr val="bg1"/>
                </a:solidFill>
              </a:rPr>
              <a:t>    200   300</a:t>
            </a:r>
            <a:endParaRPr lang="sk-SK" dirty="0">
              <a:solidFill>
                <a:schemeClr val="accent2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cxnSp>
        <p:nvCxnSpPr>
          <p:cNvPr id="5" name="Rovná spojnica 4"/>
          <p:cNvCxnSpPr/>
          <p:nvPr/>
        </p:nvCxnSpPr>
        <p:spPr>
          <a:xfrm>
            <a:off x="1285852" y="3500438"/>
            <a:ext cx="3143272" cy="1588"/>
          </a:xfrm>
          <a:prstGeom prst="line">
            <a:avLst/>
          </a:prstGeom>
          <a:ln w="762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Rovná spojnica 6"/>
          <p:cNvCxnSpPr/>
          <p:nvPr/>
        </p:nvCxnSpPr>
        <p:spPr>
          <a:xfrm rot="5400000">
            <a:off x="4143372" y="3500438"/>
            <a:ext cx="571504" cy="158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nica 9"/>
          <p:cNvCxnSpPr/>
          <p:nvPr/>
        </p:nvCxnSpPr>
        <p:spPr>
          <a:xfrm>
            <a:off x="4429124" y="3500438"/>
            <a:ext cx="3286148" cy="158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vnoramenný trojuholník 10"/>
          <p:cNvSpPr/>
          <p:nvPr/>
        </p:nvSpPr>
        <p:spPr>
          <a:xfrm rot="16200000">
            <a:off x="284006" y="3002086"/>
            <a:ext cx="1060704" cy="914400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Rovnoramenný trojuholník 11"/>
          <p:cNvSpPr/>
          <p:nvPr/>
        </p:nvSpPr>
        <p:spPr>
          <a:xfrm rot="5400000">
            <a:off x="7642120" y="3073524"/>
            <a:ext cx="1060704" cy="914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Obdĺžnik 14"/>
          <p:cNvSpPr/>
          <p:nvPr/>
        </p:nvSpPr>
        <p:spPr>
          <a:xfrm>
            <a:off x="4857752" y="1857364"/>
            <a:ext cx="285752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Narodenie Krista</a:t>
            </a:r>
            <a:endParaRPr lang="sk-SK" dirty="0"/>
          </a:p>
        </p:txBody>
      </p:sp>
      <p:cxnSp>
        <p:nvCxnSpPr>
          <p:cNvPr id="17" name="Rovná spojnica 16"/>
          <p:cNvCxnSpPr/>
          <p:nvPr/>
        </p:nvCxnSpPr>
        <p:spPr>
          <a:xfrm rot="5400000" flipH="1" flipV="1">
            <a:off x="4321967" y="2607463"/>
            <a:ext cx="785818" cy="57150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ovná spojnica 18"/>
          <p:cNvCxnSpPr/>
          <p:nvPr/>
        </p:nvCxnSpPr>
        <p:spPr>
          <a:xfrm rot="5400000">
            <a:off x="1928794" y="3500438"/>
            <a:ext cx="428628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ovná spojnica 20"/>
          <p:cNvCxnSpPr/>
          <p:nvPr/>
        </p:nvCxnSpPr>
        <p:spPr>
          <a:xfrm rot="5400000">
            <a:off x="2641983" y="3500835"/>
            <a:ext cx="573092" cy="7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ovná spojnica 22"/>
          <p:cNvCxnSpPr/>
          <p:nvPr/>
        </p:nvCxnSpPr>
        <p:spPr>
          <a:xfrm rot="5400000">
            <a:off x="3322629" y="3463925"/>
            <a:ext cx="642942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ovná spojnica 28"/>
          <p:cNvCxnSpPr/>
          <p:nvPr/>
        </p:nvCxnSpPr>
        <p:spPr>
          <a:xfrm rot="5400000">
            <a:off x="4893471" y="3536157"/>
            <a:ext cx="642942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ovná spojnica 30"/>
          <p:cNvCxnSpPr/>
          <p:nvPr/>
        </p:nvCxnSpPr>
        <p:spPr>
          <a:xfrm rot="5400000">
            <a:off x="5680083" y="3535363"/>
            <a:ext cx="642942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ovná spojnica 32"/>
          <p:cNvCxnSpPr/>
          <p:nvPr/>
        </p:nvCxnSpPr>
        <p:spPr>
          <a:xfrm rot="5400000">
            <a:off x="6430182" y="3428206"/>
            <a:ext cx="571504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10272"/>
          </a:xfrm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Zakreslite na časovú priamku tieto udalosti:</a:t>
            </a:r>
          </a:p>
          <a:p>
            <a:pPr>
              <a:buNone/>
            </a:pPr>
            <a:r>
              <a:rPr lang="sk-SK" sz="3200" dirty="0" smtClean="0"/>
              <a:t>R. 44 </a:t>
            </a:r>
            <a:r>
              <a:rPr lang="sk-SK" sz="3200" dirty="0" err="1" smtClean="0"/>
              <a:t>pr</a:t>
            </a:r>
            <a:r>
              <a:rPr lang="sk-SK" sz="3200" dirty="0" smtClean="0"/>
              <a:t>. Kr. zavraždenie Caesara</a:t>
            </a:r>
          </a:p>
          <a:p>
            <a:pPr>
              <a:buNone/>
            </a:pPr>
            <a:r>
              <a:rPr lang="sk-SK" sz="3200" dirty="0" smtClean="0"/>
              <a:t>R. 476 </a:t>
            </a:r>
            <a:r>
              <a:rPr lang="sk-SK" sz="3200" dirty="0" smtClean="0"/>
              <a:t>zánik </a:t>
            </a:r>
            <a:r>
              <a:rPr lang="sk-SK" sz="3200" dirty="0" err="1" smtClean="0"/>
              <a:t>Západorímskej</a:t>
            </a:r>
            <a:r>
              <a:rPr lang="sk-SK" sz="3200" dirty="0" smtClean="0"/>
              <a:t> ríše</a:t>
            </a:r>
          </a:p>
          <a:p>
            <a:pPr>
              <a:buNone/>
            </a:pPr>
            <a:r>
              <a:rPr lang="sk-SK" sz="3200" dirty="0" smtClean="0"/>
              <a:t>R. 3500 </a:t>
            </a:r>
            <a:r>
              <a:rPr lang="sk-SK" sz="3200" dirty="0" err="1" smtClean="0"/>
              <a:t>pr</a:t>
            </a:r>
            <a:r>
              <a:rPr lang="sk-SK" sz="3200" dirty="0" smtClean="0"/>
              <a:t>. Kr. vznik písma</a:t>
            </a:r>
          </a:p>
          <a:p>
            <a:pPr>
              <a:buNone/>
            </a:pPr>
            <a:r>
              <a:rPr lang="sk-SK" sz="3200" dirty="0" smtClean="0"/>
              <a:t>R. 146 </a:t>
            </a:r>
            <a:r>
              <a:rPr lang="sk-SK" sz="3200" dirty="0" err="1" smtClean="0"/>
              <a:t>pr</a:t>
            </a:r>
            <a:r>
              <a:rPr lang="sk-SK" sz="3200" dirty="0" smtClean="0"/>
              <a:t>. Kr. zánik Kartága</a:t>
            </a:r>
          </a:p>
          <a:p>
            <a:pPr>
              <a:buNone/>
            </a:pPr>
            <a:r>
              <a:rPr lang="sk-SK" sz="3200" dirty="0" smtClean="0"/>
              <a:t>R. 8OO </a:t>
            </a:r>
            <a:r>
              <a:rPr lang="sk-SK" sz="3200" dirty="0" smtClean="0"/>
              <a:t>korunovanie Karola </a:t>
            </a:r>
            <a:r>
              <a:rPr lang="sk-SK" sz="3200" dirty="0" smtClean="0"/>
              <a:t>Veľkého</a:t>
            </a:r>
          </a:p>
          <a:p>
            <a:pPr>
              <a:buNone/>
            </a:pPr>
            <a:endParaRPr lang="sk-SK" sz="3200" dirty="0" smtClean="0"/>
          </a:p>
          <a:p>
            <a:pPr>
              <a:buNone/>
            </a:pPr>
            <a:r>
              <a:rPr lang="sk-SK" dirty="0" smtClean="0">
                <a:solidFill>
                  <a:schemeClr val="bg1"/>
                </a:solidFill>
              </a:rPr>
              <a:t>                                             0</a:t>
            </a:r>
          </a:p>
          <a:p>
            <a:pPr>
              <a:buNone/>
            </a:pPr>
            <a:endParaRPr lang="sk-SK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890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cxnSp>
        <p:nvCxnSpPr>
          <p:cNvPr id="5" name="Rovná spojnica 4"/>
          <p:cNvCxnSpPr/>
          <p:nvPr/>
        </p:nvCxnSpPr>
        <p:spPr>
          <a:xfrm>
            <a:off x="827584" y="4653136"/>
            <a:ext cx="7572428" cy="158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nica 6"/>
          <p:cNvCxnSpPr/>
          <p:nvPr/>
        </p:nvCxnSpPr>
        <p:spPr>
          <a:xfrm rot="5400000">
            <a:off x="3677539" y="4539485"/>
            <a:ext cx="1214446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vnoramenný trojuholník 7"/>
          <p:cNvSpPr/>
          <p:nvPr/>
        </p:nvSpPr>
        <p:spPr>
          <a:xfrm rot="16200000">
            <a:off x="-73152" y="4150224"/>
            <a:ext cx="1060704" cy="914400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Rovnoramenný trojuholník 8"/>
          <p:cNvSpPr/>
          <p:nvPr/>
        </p:nvSpPr>
        <p:spPr>
          <a:xfrm rot="5400000">
            <a:off x="8156448" y="4150224"/>
            <a:ext cx="1060704" cy="914400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4400" dirty="0" smtClean="0"/>
              <a:t>História je veda, ktorá sa zaoberá skúmaním </a:t>
            </a:r>
            <a:r>
              <a:rPr lang="sk-SK" sz="4400" dirty="0" smtClean="0"/>
              <a:t>minulosti.</a:t>
            </a:r>
            <a:endParaRPr lang="sk-SK" sz="4400" dirty="0" smtClean="0"/>
          </a:p>
          <a:p>
            <a:pPr algn="just"/>
            <a:r>
              <a:rPr lang="sk-SK" sz="4400" dirty="0" smtClean="0"/>
              <a:t>Minulosť </a:t>
            </a:r>
            <a:r>
              <a:rPr lang="sk-SK" sz="4400" dirty="0" smtClean="0"/>
              <a:t>si </a:t>
            </a:r>
            <a:r>
              <a:rPr lang="sk-SK" sz="4400" dirty="0" smtClean="0"/>
              <a:t>historici </a:t>
            </a:r>
            <a:r>
              <a:rPr lang="sk-SK" sz="4400" dirty="0" smtClean="0"/>
              <a:t>rozdelili </a:t>
            </a:r>
            <a:r>
              <a:rPr lang="sk-SK" sz="4400" dirty="0" smtClean="0"/>
              <a:t>na určité časové obdobia.</a:t>
            </a:r>
          </a:p>
          <a:p>
            <a:pPr algn="just"/>
            <a:r>
              <a:rPr lang="sk-SK" sz="4400" dirty="0" smtClean="0"/>
              <a:t>Toto delenie využívajú historici hlavne kvôli lepšej </a:t>
            </a:r>
            <a:r>
              <a:rPr lang="sk-SK" sz="4400" dirty="0" smtClean="0"/>
              <a:t>orientácii.</a:t>
            </a:r>
            <a:endParaRPr lang="sk-SK" sz="4400" dirty="0" smtClean="0"/>
          </a:p>
          <a:p>
            <a:endParaRPr lang="sk-SK" sz="4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475312"/>
          </a:xfrm>
        </p:spPr>
        <p:txBody>
          <a:bodyPr/>
          <a:lstStyle/>
          <a:p>
            <a:r>
              <a:rPr lang="sk-SK" sz="4800" dirty="0" smtClean="0"/>
              <a:t>Zopakujme si:</a:t>
            </a:r>
          </a:p>
          <a:p>
            <a:pPr algn="just"/>
            <a:r>
              <a:rPr lang="sk-SK" sz="3200" dirty="0" smtClean="0"/>
              <a:t>Prečo </a:t>
            </a:r>
            <a:r>
              <a:rPr lang="sk-SK" sz="3200" dirty="0" smtClean="0"/>
              <a:t>potrebuje historik deliť dejiny na kratšie časové úseky</a:t>
            </a:r>
            <a:r>
              <a:rPr lang="sk-SK" sz="3200" dirty="0" smtClean="0"/>
              <a:t>?</a:t>
            </a:r>
          </a:p>
          <a:p>
            <a:pPr algn="just"/>
            <a:endParaRPr lang="sk-SK" sz="3200" dirty="0" smtClean="0"/>
          </a:p>
          <a:p>
            <a:pPr algn="just"/>
            <a:r>
              <a:rPr lang="sk-SK" sz="3200" dirty="0" smtClean="0"/>
              <a:t>Na aké obdobia delíme dejiny</a:t>
            </a:r>
            <a:r>
              <a:rPr lang="sk-SK" sz="3200" dirty="0" smtClean="0"/>
              <a:t>?</a:t>
            </a:r>
          </a:p>
          <a:p>
            <a:pPr algn="just">
              <a:buNone/>
            </a:pPr>
            <a:endParaRPr lang="sk-SK" sz="3200" dirty="0" smtClean="0"/>
          </a:p>
          <a:p>
            <a:pPr algn="just"/>
            <a:r>
              <a:rPr lang="sk-SK" sz="3200" dirty="0" smtClean="0"/>
              <a:t>Ako sa volá najdlhšie obdobie ľudských dejín?</a:t>
            </a:r>
            <a:endParaRPr lang="sk-SK" sz="32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3328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2Lef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just"/>
            <a:r>
              <a:rPr lang="sk-SK" sz="4400" dirty="0" smtClean="0"/>
              <a:t>Domáca úloha:</a:t>
            </a:r>
          </a:p>
          <a:p>
            <a:pPr algn="just">
              <a:buNone/>
            </a:pPr>
            <a:r>
              <a:rPr lang="sk-SK" sz="4400" dirty="0" smtClean="0"/>
              <a:t>    Zakreslite časovú priamku narodenia členov svojej </a:t>
            </a:r>
            <a:r>
              <a:rPr lang="sk-SK" sz="4400" dirty="0" smtClean="0"/>
              <a:t>rodiny.</a:t>
            </a:r>
            <a:endParaRPr lang="sk-SK" sz="4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sk-SK" sz="6000" dirty="0" smtClean="0">
              <a:latin typeface="French Script MT" pitchFamily="66" charset="0"/>
            </a:endParaRPr>
          </a:p>
          <a:p>
            <a:pPr algn="ctr">
              <a:buNone/>
            </a:pPr>
            <a:r>
              <a:rPr lang="sk-SK" sz="9600" dirty="0" smtClean="0">
                <a:latin typeface="Arial" pitchFamily="34" charset="0"/>
                <a:cs typeface="Arial" pitchFamily="34" charset="0"/>
              </a:rPr>
              <a:t>PRAVEK</a:t>
            </a:r>
            <a:endParaRPr lang="sk-SK" sz="9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4400" dirty="0" smtClean="0"/>
              <a:t>Pravek je </a:t>
            </a:r>
            <a:r>
              <a:rPr lang="sk-SK" sz="4400" dirty="0" smtClean="0">
                <a:solidFill>
                  <a:schemeClr val="bg1"/>
                </a:solidFill>
              </a:rPr>
              <a:t>najdlhším</a:t>
            </a:r>
            <a:r>
              <a:rPr lang="sk-SK" sz="4400" dirty="0" smtClean="0"/>
              <a:t> </a:t>
            </a:r>
            <a:r>
              <a:rPr lang="sk-SK" sz="4400" dirty="0" smtClean="0">
                <a:solidFill>
                  <a:schemeClr val="bg1"/>
                </a:solidFill>
              </a:rPr>
              <a:t>obdobím</a:t>
            </a:r>
            <a:r>
              <a:rPr lang="sk-SK" sz="4400" dirty="0" smtClean="0"/>
              <a:t> ľudských dejín. </a:t>
            </a:r>
            <a:endParaRPr lang="sk-SK" sz="4400" dirty="0" smtClean="0"/>
          </a:p>
          <a:p>
            <a:pPr algn="just"/>
            <a:r>
              <a:rPr lang="sk-SK" sz="4400" dirty="0" smtClean="0"/>
              <a:t>Datujeme </a:t>
            </a:r>
            <a:r>
              <a:rPr lang="sk-SK" sz="4400" dirty="0" smtClean="0"/>
              <a:t>ho od objavenia </a:t>
            </a:r>
            <a:r>
              <a:rPr lang="sk-SK" sz="4400" dirty="0" smtClean="0"/>
              <a:t> </a:t>
            </a:r>
            <a:r>
              <a:rPr lang="sk-SK" sz="4400" dirty="0" smtClean="0"/>
              <a:t>prvého predka človeka až po objavenie </a:t>
            </a:r>
            <a:r>
              <a:rPr lang="sk-SK" sz="4400" dirty="0" smtClean="0"/>
              <a:t>písma (alebo </a:t>
            </a:r>
            <a:r>
              <a:rPr lang="sk-SK" sz="4400" dirty="0" smtClean="0"/>
              <a:t>vznik prvých štátov).</a:t>
            </a:r>
          </a:p>
          <a:p>
            <a:pPr algn="just">
              <a:buNone/>
            </a:pPr>
            <a:endParaRPr lang="sk-SK" sz="4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orig_prave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42852"/>
            <a:ext cx="4552950" cy="455295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6" name="Obrázok 5" descr="pravek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933056"/>
            <a:ext cx="3657600" cy="2743200"/>
          </a:xfrm>
          <a:prstGeom prst="rect">
            <a:avLst/>
          </a:prstGeom>
        </p:spPr>
      </p:pic>
      <p:pic>
        <p:nvPicPr>
          <p:cNvPr id="8" name="Obrázok 7" descr="pravek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221088"/>
            <a:ext cx="3857652" cy="2319340"/>
          </a:xfrm>
          <a:prstGeom prst="rect">
            <a:avLst/>
          </a:prstGeom>
        </p:spPr>
      </p:pic>
      <p:pic>
        <p:nvPicPr>
          <p:cNvPr id="9" name="Zástupný symbol obsahu 6" descr="pravek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62306" y="404664"/>
            <a:ext cx="4981694" cy="3107628"/>
          </a:xfrm>
          <a:prstGeom prst="rect">
            <a:avLst/>
          </a:prstGeom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59595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sk-SK" sz="9600" dirty="0" smtClean="0">
              <a:latin typeface="French Script MT" pitchFamily="66" charset="0"/>
            </a:endParaRPr>
          </a:p>
          <a:p>
            <a:pPr algn="ctr">
              <a:buNone/>
            </a:pPr>
            <a:r>
              <a:rPr lang="sk-SK" sz="9600" dirty="0" smtClean="0">
                <a:latin typeface="Arial" pitchFamily="34" charset="0"/>
                <a:cs typeface="Arial" pitchFamily="34" charset="0"/>
              </a:rPr>
              <a:t>STAROVEK</a:t>
            </a:r>
            <a:endParaRPr lang="sk-SK" sz="9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571480"/>
            <a:ext cx="8186766" cy="5524520"/>
          </a:xfrm>
        </p:spPr>
        <p:txBody>
          <a:bodyPr/>
          <a:lstStyle/>
          <a:p>
            <a:r>
              <a:rPr lang="sk-SK" dirty="0" smtClean="0"/>
              <a:t>Starovek je obdobím veľkých ríš ako boli Egypt, Babylon, Grécko alebo Rímska ríša</a:t>
            </a:r>
          </a:p>
          <a:p>
            <a:pPr>
              <a:buNone/>
            </a:pP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4" name="Obrázok 3" descr="starovek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500174"/>
            <a:ext cx="3242696" cy="2428892"/>
          </a:xfrm>
          <a:prstGeom prst="rect">
            <a:avLst/>
          </a:prstGeom>
        </p:spPr>
      </p:pic>
      <p:pic>
        <p:nvPicPr>
          <p:cNvPr id="5" name="Obrázok 4" descr="starovek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428736"/>
            <a:ext cx="3252806" cy="2100274"/>
          </a:xfrm>
          <a:prstGeom prst="rect">
            <a:avLst/>
          </a:prstGeom>
        </p:spPr>
      </p:pic>
      <p:pic>
        <p:nvPicPr>
          <p:cNvPr id="6" name="Obrázok 5" descr="starovek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2928934"/>
            <a:ext cx="1419225" cy="3228975"/>
          </a:xfrm>
          <a:prstGeom prst="rect">
            <a:avLst/>
          </a:prstGeom>
        </p:spPr>
      </p:pic>
      <p:pic>
        <p:nvPicPr>
          <p:cNvPr id="7" name="Obrázok 6" descr="starovek8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70" y="3500438"/>
            <a:ext cx="1847850" cy="2466975"/>
          </a:xfrm>
          <a:prstGeom prst="rect">
            <a:avLst/>
          </a:prstGeom>
        </p:spPr>
      </p:pic>
      <p:pic>
        <p:nvPicPr>
          <p:cNvPr id="8" name="Obrázok 7" descr="starovek11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3643314"/>
            <a:ext cx="3243267" cy="2262191"/>
          </a:xfrm>
          <a:prstGeom prst="rect">
            <a:avLst/>
          </a:prstGeom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starovek6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3429024" cy="2428892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890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pic>
        <p:nvPicPr>
          <p:cNvPr id="5" name="Obrázok 4" descr="starovek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714356"/>
            <a:ext cx="3357586" cy="2643206"/>
          </a:xfrm>
          <a:prstGeom prst="rect">
            <a:avLst/>
          </a:prstGeom>
        </p:spPr>
      </p:pic>
      <p:pic>
        <p:nvPicPr>
          <p:cNvPr id="6" name="Obrázok 5" descr="starovek5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928934"/>
            <a:ext cx="3857652" cy="3429024"/>
          </a:xfrm>
          <a:prstGeom prst="rect">
            <a:avLst/>
          </a:prstGeom>
        </p:spPr>
      </p:pic>
      <p:pic>
        <p:nvPicPr>
          <p:cNvPr id="7" name="Obrázok 6" descr="starovek7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3357562"/>
            <a:ext cx="2786082" cy="2514602"/>
          </a:xfrm>
          <a:prstGeom prst="rect">
            <a:avLst/>
          </a:prstGeom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1027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sk-SK" sz="9600" dirty="0" smtClean="0">
              <a:latin typeface="French Script MT" pitchFamily="66" charset="0"/>
            </a:endParaRPr>
          </a:p>
          <a:p>
            <a:pPr algn="ctr">
              <a:buNone/>
            </a:pPr>
            <a:r>
              <a:rPr lang="sk-SK" sz="9600" dirty="0" smtClean="0">
                <a:latin typeface="Arial" pitchFamily="34" charset="0"/>
                <a:cs typeface="Arial" pitchFamily="34" charset="0"/>
              </a:rPr>
              <a:t>STREDOVEK</a:t>
            </a:r>
            <a:endParaRPr lang="sk-SK" sz="9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3328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uxusn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228</TotalTime>
  <Words>319</Words>
  <Application>Microsoft Office PowerPoint</Application>
  <PresentationFormat>Prezentácia na obrazovke (4:3)</PresentationFormat>
  <Paragraphs>54</Paragraphs>
  <Slides>21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2" baseType="lpstr">
      <vt:lpstr>Papier</vt:lpstr>
      <vt:lpstr>Rozdelenie dejín a časová priamka</vt:lpstr>
      <vt:lpstr>Snímka 2</vt:lpstr>
      <vt:lpstr>Snímka 3</vt:lpstr>
      <vt:lpstr>Snímka 4</vt:lpstr>
      <vt:lpstr>Snímka 5</vt:lpstr>
      <vt:lpstr>Snímka 6</vt:lpstr>
      <vt:lpstr> </vt:lpstr>
      <vt:lpstr>Snímka 8</vt:lpstr>
      <vt:lpstr>      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Časová priamka</vt:lpstr>
      <vt:lpstr>Snímka 18</vt:lpstr>
      <vt:lpstr>Snímka 19</vt:lpstr>
      <vt:lpstr>Snímka 20</vt:lpstr>
      <vt:lpstr>Snímka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Rozdelenie dejín a časová priamka</dc:title>
  <dc:creator>Ján</dc:creator>
  <cp:lastModifiedBy>jarka</cp:lastModifiedBy>
  <cp:revision>56</cp:revision>
  <dcterms:created xsi:type="dcterms:W3CDTF">2011-10-26T14:35:06Z</dcterms:created>
  <dcterms:modified xsi:type="dcterms:W3CDTF">2012-09-30T20:24:55Z</dcterms:modified>
</cp:coreProperties>
</file>