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10D3-6FB7-49BA-A930-25EBC99D515A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8AAB-59B7-4AA9-BFD6-53AC11781EF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10D3-6FB7-49BA-A930-25EBC99D515A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8AAB-59B7-4AA9-BFD6-53AC11781E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10D3-6FB7-49BA-A930-25EBC99D515A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8AAB-59B7-4AA9-BFD6-53AC11781E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10D3-6FB7-49BA-A930-25EBC99D515A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8AAB-59B7-4AA9-BFD6-53AC11781E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10D3-6FB7-49BA-A930-25EBC99D515A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8AAB-59B7-4AA9-BFD6-53AC11781EF3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10D3-6FB7-49BA-A930-25EBC99D515A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8AAB-59B7-4AA9-BFD6-53AC11781E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10D3-6FB7-49BA-A930-25EBC99D515A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8AAB-59B7-4AA9-BFD6-53AC11781E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10D3-6FB7-49BA-A930-25EBC99D515A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8AAB-59B7-4AA9-BFD6-53AC11781E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10D3-6FB7-49BA-A930-25EBC99D515A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8AAB-59B7-4AA9-BFD6-53AC11781E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10D3-6FB7-49BA-A930-25EBC99D515A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8AAB-59B7-4AA9-BFD6-53AC11781EF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10D3-6FB7-49BA-A930-25EBC99D515A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528AAB-59B7-4AA9-BFD6-53AC11781EF3}" type="slidenum">
              <a:rPr lang="sk-SK" smtClean="0"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0210D3-6FB7-49BA-A930-25EBC99D515A}" type="datetimeFigureOut">
              <a:rPr lang="sk-SK" smtClean="0"/>
              <a:t>12. 11. 2020</a:t>
            </a:fld>
            <a:endParaRPr lang="sk-SK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528AAB-59B7-4AA9-BFD6-53AC11781EF3}" type="slidenum">
              <a:rPr lang="sk-SK" smtClean="0"/>
              <a:t>‹#›</a:t>
            </a:fld>
            <a:endParaRPr lang="sk-SK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250770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7300" u="sng" dirty="0" smtClean="0"/>
              <a:t>Mladšia </a:t>
            </a:r>
            <a:r>
              <a:rPr lang="sk-SK" sz="7300" u="sng" dirty="0" smtClean="0"/>
              <a:t>železná doba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</a:t>
            </a:r>
            <a:r>
              <a:rPr lang="sk-SK" dirty="0" smtClean="0"/>
              <a:t>(rok 400 </a:t>
            </a:r>
            <a:r>
              <a:rPr lang="sk-SK" dirty="0" err="1" smtClean="0"/>
              <a:t>p.n.l</a:t>
            </a:r>
            <a:r>
              <a:rPr lang="sk-SK" dirty="0" smtClean="0"/>
              <a:t>. – </a:t>
            </a:r>
            <a:r>
              <a:rPr lang="sk-SK" dirty="0" smtClean="0"/>
              <a:t>prelom let.)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Výsledok vyhľadávania obrázkov pre dopyt keltský nákrč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994" y="3501008"/>
            <a:ext cx="4762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9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16632"/>
            <a:ext cx="8568952" cy="6641976"/>
          </a:xfrm>
        </p:spPr>
        <p:txBody>
          <a:bodyPr>
            <a:noAutofit/>
          </a:bodyPr>
          <a:lstStyle/>
          <a:p>
            <a:pPr algn="l"/>
            <a:r>
              <a:rPr lang="sk-SK" sz="2000" b="1" dirty="0">
                <a:latin typeface="Arial Black" panose="020B0A04020102020204" pitchFamily="34" charset="0"/>
              </a:rPr>
              <a:t>Mladšia </a:t>
            </a:r>
            <a:r>
              <a:rPr lang="sk-SK" sz="2000" b="1" dirty="0" smtClean="0">
                <a:latin typeface="Arial Black" panose="020B0A04020102020204" pitchFamily="34" charset="0"/>
              </a:rPr>
              <a:t>železná doba – </a:t>
            </a:r>
            <a:r>
              <a:rPr lang="sk-SK" sz="2000" b="1" smtClean="0">
                <a:latin typeface="Arial Black" panose="020B0A04020102020204" pitchFamily="34" charset="0"/>
              </a:rPr>
              <a:t>l</a:t>
            </a:r>
            <a:r>
              <a:rPr lang="sk-SK" sz="2000" b="1" smtClean="0">
                <a:latin typeface="Arial Black" panose="020B0A04020102020204" pitchFamily="34" charset="0"/>
              </a:rPr>
              <a:t>atén – poznámky do zošita</a:t>
            </a:r>
            <a:endParaRPr lang="sk-SK" sz="2000" dirty="0">
              <a:latin typeface="Arial Black" panose="020B0A04020102020204" pitchFamily="34" charset="0"/>
            </a:endParaRPr>
          </a:p>
          <a:p>
            <a:pPr lvl="0" algn="l"/>
            <a:r>
              <a:rPr lang="sk-SK" sz="1600" dirty="0" smtClean="0">
                <a:latin typeface="Arial Black" panose="020B0A04020102020204" pitchFamily="34" charset="0"/>
              </a:rPr>
              <a:t>-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úzko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spojená s 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Keltmi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n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ajvýznamnejšie keltské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kmene:</a:t>
            </a:r>
          </a:p>
          <a:p>
            <a:pPr lvl="1" algn="l"/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Galovia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– Francúzsko</a:t>
            </a:r>
          </a:p>
          <a:p>
            <a:pPr lvl="1" algn="l"/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sk-SK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Belgovia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– Belgicko</a:t>
            </a:r>
          </a:p>
          <a:p>
            <a:pPr lvl="1" algn="l"/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Briti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– Veľká Británia</a:t>
            </a:r>
          </a:p>
          <a:p>
            <a:pPr lvl="1" algn="l"/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Helvéti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– Švajčiari</a:t>
            </a:r>
          </a:p>
          <a:p>
            <a:pPr lvl="1" algn="l"/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sk-SK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Bójovia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– Čechy</a:t>
            </a:r>
          </a:p>
          <a:p>
            <a:pPr lvl="1" algn="l"/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sk-SK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Kotíni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– naše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územie</a:t>
            </a:r>
          </a:p>
          <a:p>
            <a:pPr lvl="1" algn="l"/>
            <a:endParaRPr lang="sk-S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keltské hradiská - nazývané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OPPIDÁ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sk-SK" sz="1600" i="1" dirty="0">
                <a:latin typeface="Arial" panose="020B0604020202020204" pitchFamily="34" charset="0"/>
                <a:cs typeface="Arial" panose="020B0604020202020204" pitchFamily="34" charset="0"/>
              </a:rPr>
              <a:t>Bratislava, Devín, Plavecké </a:t>
            </a:r>
            <a:r>
              <a:rPr lang="sk-SK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Podhradie</a:t>
            </a:r>
          </a:p>
          <a:p>
            <a:pPr lvl="0" algn="l"/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razili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tu mince s menami keltských vládcov – 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Nonnos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Biatec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Významné keltské 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náleziská:	</a:t>
            </a:r>
            <a:r>
              <a:rPr lang="sk-SK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Hurbanovo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sk-SK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k-SK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Komjatice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sk-SK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k-SK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sk-SK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Havránok</a:t>
            </a:r>
            <a:r>
              <a:rPr lang="sk-SK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i="1" dirty="0">
                <a:latin typeface="Arial" panose="020B0604020202020204" pitchFamily="34" charset="0"/>
                <a:cs typeface="Arial" panose="020B0604020202020204" pitchFamily="34" charset="0"/>
              </a:rPr>
              <a:t>pri Liptovskej </a:t>
            </a:r>
            <a:r>
              <a:rPr lang="sk-SK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Mare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zruční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remeselníci a roľníci, tavili a spracúvali kovy –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nástroje, zbrane, vymysleli nožnice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a kosu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vyrábali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keramiku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hrnčiarskom kruhu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keltskú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moc rozdrvili Rimania, Germáni, </a:t>
            </a:r>
            <a:r>
              <a:rPr lang="sk-SK" sz="1600" dirty="0" err="1">
                <a:latin typeface="Arial" panose="020B0604020202020204" pitchFamily="34" charset="0"/>
                <a:cs typeface="Arial" panose="020B0604020202020204" pitchFamily="34" charset="0"/>
              </a:rPr>
              <a:t>Dáci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k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eltskí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kňazi </a:t>
            </a:r>
            <a:r>
              <a:rPr lang="sk-SK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sk-SK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ruidi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– drahocenné predmety obetovali bohom, niekedy aj ľudí a zvieratá</a:t>
            </a:r>
          </a:p>
          <a:p>
            <a:pPr lvl="0" algn="l"/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keltskí básnici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hudobníci </a:t>
            </a: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bardi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4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2204864"/>
            <a:ext cx="8712968" cy="936104"/>
          </a:xfrm>
        </p:spPr>
        <p:txBody>
          <a:bodyPr>
            <a:noAutofit/>
          </a:bodyPr>
          <a:lstStyle/>
          <a:p>
            <a:pPr algn="ctr"/>
            <a:r>
              <a:rPr lang="sk-SK" sz="5400" dirty="0" smtClean="0"/>
              <a:t>Je úzko spojená s </a:t>
            </a:r>
            <a:r>
              <a:rPr lang="sk-SK" sz="5400" dirty="0" smtClean="0">
                <a:solidFill>
                  <a:srgbClr val="FFFF00"/>
                </a:solidFill>
              </a:rPr>
              <a:t>Keltmi</a:t>
            </a:r>
            <a:r>
              <a:rPr lang="sk-SK" sz="5400" dirty="0" smtClean="0"/>
              <a:t>.</a:t>
            </a:r>
            <a:endParaRPr lang="sk-SK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3041576"/>
            <a:ext cx="6264696" cy="3816424"/>
          </a:xfrm>
        </p:spPr>
        <p:txBody>
          <a:bodyPr>
            <a:normAutofit/>
          </a:bodyPr>
          <a:lstStyle/>
          <a:p>
            <a:pPr lvl="0" algn="l"/>
            <a:r>
              <a:rPr lang="sk-SK" sz="3200" dirty="0"/>
              <a:t>Najvýznamnejšie </a:t>
            </a:r>
            <a:r>
              <a:rPr lang="sk-SK" sz="3200" dirty="0" smtClean="0"/>
              <a:t>keltské </a:t>
            </a:r>
            <a:r>
              <a:rPr lang="sk-SK" sz="3200" dirty="0" smtClean="0"/>
              <a:t>kmene:</a:t>
            </a:r>
            <a:endParaRPr lang="sk-SK" sz="2800" dirty="0"/>
          </a:p>
          <a:p>
            <a:pPr lvl="0" algn="l"/>
            <a:r>
              <a:rPr lang="sk-SK" sz="2800" b="1" dirty="0"/>
              <a:t>	</a:t>
            </a:r>
            <a:r>
              <a:rPr lang="sk-SK" sz="2800" b="1" dirty="0" smtClean="0"/>
              <a:t>Galovia</a:t>
            </a:r>
            <a:r>
              <a:rPr lang="sk-SK" sz="2800" dirty="0" smtClean="0"/>
              <a:t> </a:t>
            </a:r>
            <a:r>
              <a:rPr lang="sk-SK" sz="2800" dirty="0"/>
              <a:t>– Francúzsko</a:t>
            </a:r>
            <a:endParaRPr lang="sk-SK" sz="2400" dirty="0"/>
          </a:p>
          <a:p>
            <a:pPr lvl="1" algn="l"/>
            <a:r>
              <a:rPr lang="sk-SK" sz="2800" b="1" dirty="0" smtClean="0"/>
              <a:t>	</a:t>
            </a:r>
            <a:r>
              <a:rPr lang="sk-SK" sz="2800" b="1" dirty="0" err="1" smtClean="0"/>
              <a:t>Belgovia</a:t>
            </a:r>
            <a:r>
              <a:rPr lang="sk-SK" sz="2800" dirty="0" smtClean="0"/>
              <a:t> </a:t>
            </a:r>
            <a:r>
              <a:rPr lang="sk-SK" sz="2800" dirty="0"/>
              <a:t>– Belgicko</a:t>
            </a:r>
            <a:endParaRPr lang="sk-SK" dirty="0"/>
          </a:p>
          <a:p>
            <a:pPr lvl="1" algn="l"/>
            <a:r>
              <a:rPr lang="sk-SK" sz="2800" b="1" dirty="0" smtClean="0"/>
              <a:t>	Briti</a:t>
            </a:r>
            <a:r>
              <a:rPr lang="sk-SK" sz="2800" dirty="0" smtClean="0"/>
              <a:t> </a:t>
            </a:r>
            <a:r>
              <a:rPr lang="sk-SK" sz="2800" dirty="0"/>
              <a:t>– Veľká Británia</a:t>
            </a:r>
            <a:endParaRPr lang="sk-SK" dirty="0"/>
          </a:p>
          <a:p>
            <a:pPr lvl="1" algn="l"/>
            <a:r>
              <a:rPr lang="sk-SK" sz="2800" b="1" dirty="0" smtClean="0"/>
              <a:t>	Helvéti</a:t>
            </a:r>
            <a:r>
              <a:rPr lang="sk-SK" sz="2800" dirty="0" smtClean="0"/>
              <a:t> </a:t>
            </a:r>
            <a:r>
              <a:rPr lang="sk-SK" sz="2800" dirty="0"/>
              <a:t>– Švajčiari</a:t>
            </a:r>
            <a:endParaRPr lang="sk-SK" dirty="0"/>
          </a:p>
          <a:p>
            <a:pPr lvl="1" algn="l"/>
            <a:r>
              <a:rPr lang="sk-SK" sz="2800" b="1" dirty="0" smtClean="0"/>
              <a:t>	</a:t>
            </a:r>
            <a:r>
              <a:rPr lang="sk-SK" sz="2800" b="1" dirty="0" err="1" smtClean="0"/>
              <a:t>Bójovia</a:t>
            </a:r>
            <a:r>
              <a:rPr lang="sk-SK" sz="2800" dirty="0" smtClean="0"/>
              <a:t> </a:t>
            </a:r>
            <a:r>
              <a:rPr lang="sk-SK" sz="2800" dirty="0"/>
              <a:t>– Čechy</a:t>
            </a:r>
            <a:endParaRPr lang="sk-SK" dirty="0"/>
          </a:p>
          <a:p>
            <a:pPr lvl="1" algn="l"/>
            <a:r>
              <a:rPr lang="sk-SK" sz="2800" b="1" dirty="0" smtClean="0"/>
              <a:t>	</a:t>
            </a:r>
            <a:r>
              <a:rPr lang="sk-SK" sz="2800" b="1" dirty="0" err="1" smtClean="0"/>
              <a:t>Kotíni</a:t>
            </a:r>
            <a:r>
              <a:rPr lang="sk-SK" sz="2800" dirty="0" smtClean="0"/>
              <a:t> </a:t>
            </a:r>
            <a:r>
              <a:rPr lang="sk-SK" sz="2800" dirty="0"/>
              <a:t>– naše územie</a:t>
            </a:r>
            <a:endParaRPr lang="sk-SK" dirty="0"/>
          </a:p>
          <a:p>
            <a:endParaRPr lang="sk-SK" sz="28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79512" y="449052"/>
            <a:ext cx="8856984" cy="122413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6000" dirty="0" smtClean="0"/>
              <a:t>Mladšia železná doba </a:t>
            </a:r>
            <a:r>
              <a:rPr lang="sk-SK" sz="6000" dirty="0" smtClean="0"/>
              <a:t>- Latén</a:t>
            </a:r>
            <a:endParaRPr lang="sk-SK" sz="6000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81369" y="1340768"/>
            <a:ext cx="8964488" cy="142116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2800" dirty="0" smtClean="0"/>
              <a:t>Pomenovanie podľa archeologického náleziska </a:t>
            </a:r>
          </a:p>
          <a:p>
            <a:pPr algn="ctr"/>
            <a:r>
              <a:rPr lang="sk-SK" sz="2800" dirty="0" smtClean="0"/>
              <a:t>La </a:t>
            </a:r>
            <a:r>
              <a:rPr lang="sk-SK" sz="2800" dirty="0" err="1" smtClean="0"/>
              <a:t>Téne</a:t>
            </a:r>
            <a:r>
              <a:rPr lang="sk-SK" sz="2800" dirty="0" smtClean="0"/>
              <a:t> vo Švajčiarsku. </a:t>
            </a:r>
            <a:endParaRPr lang="sk-SK" sz="2400" dirty="0" smtClean="0"/>
          </a:p>
          <a:p>
            <a:pPr algn="ctr"/>
            <a:endParaRPr lang="sk-SK" sz="3200" dirty="0"/>
          </a:p>
        </p:txBody>
      </p:sp>
      <p:pic>
        <p:nvPicPr>
          <p:cNvPr id="4098" name="Picture 2" descr="http://www.oskole.sk/userfiles/image/zaida/dejepis/navysenie/N%C3%A1jstarsie%20n%C3%A1rody%20na%20%C3%BAzem%C3%AD%20Slovenska%20-%206_r_%20j%C3%BAl%202010_html_50bf1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1877194" cy="289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5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pa Európy: V ktorých štátoch hrozia ďalšie útoky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"/>
            <a:ext cx="7200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ovná spojovacia šípka 4"/>
          <p:cNvCxnSpPr/>
          <p:nvPr/>
        </p:nvCxnSpPr>
        <p:spPr>
          <a:xfrm>
            <a:off x="971600" y="4221088"/>
            <a:ext cx="259228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V="1">
            <a:off x="899592" y="4941168"/>
            <a:ext cx="331236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>
            <a:off x="899592" y="2636912"/>
            <a:ext cx="2448272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>
            <a:off x="4211960" y="1340768"/>
            <a:ext cx="720080" cy="3132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>
            <a:off x="2987824" y="2060848"/>
            <a:ext cx="936104" cy="2304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 flipH="1">
            <a:off x="5364088" y="2906942"/>
            <a:ext cx="1656184" cy="16741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BlokTextu 22"/>
          <p:cNvSpPr txBox="1"/>
          <p:nvPr/>
        </p:nvSpPr>
        <p:spPr>
          <a:xfrm>
            <a:off x="107504" y="5265204"/>
            <a:ext cx="108012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Helvéti</a:t>
            </a:r>
            <a:endParaRPr lang="sk-SK" sz="2000" b="1" dirty="0"/>
          </a:p>
        </p:txBody>
      </p:sp>
      <p:sp>
        <p:nvSpPr>
          <p:cNvPr id="25" name="BlokTextu 24"/>
          <p:cNvSpPr txBox="1"/>
          <p:nvPr/>
        </p:nvSpPr>
        <p:spPr>
          <a:xfrm>
            <a:off x="107554" y="3981923"/>
            <a:ext cx="1224086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Galovia</a:t>
            </a:r>
            <a:endParaRPr lang="sk-SK" sz="2000" b="1" dirty="0"/>
          </a:p>
        </p:txBody>
      </p:sp>
      <p:sp>
        <p:nvSpPr>
          <p:cNvPr id="26" name="BlokTextu 25"/>
          <p:cNvSpPr txBox="1"/>
          <p:nvPr/>
        </p:nvSpPr>
        <p:spPr>
          <a:xfrm>
            <a:off x="107554" y="2436857"/>
            <a:ext cx="108012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Briti</a:t>
            </a:r>
            <a:endParaRPr lang="sk-SK" sz="2000" b="1" dirty="0"/>
          </a:p>
        </p:txBody>
      </p:sp>
      <p:sp>
        <p:nvSpPr>
          <p:cNvPr id="27" name="BlokTextu 26"/>
          <p:cNvSpPr txBox="1"/>
          <p:nvPr/>
        </p:nvSpPr>
        <p:spPr>
          <a:xfrm>
            <a:off x="2468960" y="1860793"/>
            <a:ext cx="1238944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sk-SK" sz="2000" b="1" dirty="0" err="1" smtClean="0"/>
              <a:t>Belgovia</a:t>
            </a:r>
            <a:endParaRPr lang="sk-SK" sz="2000" b="1" dirty="0"/>
          </a:p>
        </p:txBody>
      </p:sp>
      <p:sp>
        <p:nvSpPr>
          <p:cNvPr id="28" name="BlokTextu 27"/>
          <p:cNvSpPr txBox="1"/>
          <p:nvPr/>
        </p:nvSpPr>
        <p:spPr>
          <a:xfrm>
            <a:off x="3520454" y="1052736"/>
            <a:ext cx="1267569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sk-SK" sz="2000" b="1" dirty="0" err="1" smtClean="0"/>
              <a:t>Bójovia</a:t>
            </a:r>
            <a:endParaRPr lang="sk-SK" sz="2000" b="1" dirty="0"/>
          </a:p>
        </p:txBody>
      </p:sp>
      <p:sp>
        <p:nvSpPr>
          <p:cNvPr id="29" name="BlokTextu 28"/>
          <p:cNvSpPr txBox="1"/>
          <p:nvPr/>
        </p:nvSpPr>
        <p:spPr>
          <a:xfrm>
            <a:off x="6732240" y="2636912"/>
            <a:ext cx="1080120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sk-SK" sz="2000" b="1" dirty="0" err="1" smtClean="0"/>
              <a:t>Kotíni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7182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8208912" cy="792088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 smtClean="0"/>
              <a:t>OPPIDÁ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136904" cy="252028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Tx/>
              <a:buChar char="-"/>
            </a:pPr>
            <a:r>
              <a:rPr lang="sk-SK" sz="3200" dirty="0" smtClean="0"/>
              <a:t>centrá </a:t>
            </a:r>
            <a:r>
              <a:rPr lang="sk-SK" sz="3200" dirty="0" smtClean="0"/>
              <a:t>života – keltské hradiská</a:t>
            </a:r>
            <a:endParaRPr lang="sk-SK" sz="3200" dirty="0" smtClean="0"/>
          </a:p>
          <a:p>
            <a:pPr marL="457200" indent="-457200" algn="l">
              <a:buFontTx/>
              <a:buChar char="-"/>
            </a:pPr>
            <a:r>
              <a:rPr lang="sk-SK" sz="3200" dirty="0" smtClean="0"/>
              <a:t>najznámejšie – Bratislava, Devín, Plavecké Podhradie</a:t>
            </a:r>
          </a:p>
          <a:p>
            <a:pPr marL="457200" indent="-457200" algn="l">
              <a:buFontTx/>
              <a:buChar char="-"/>
            </a:pPr>
            <a:r>
              <a:rPr lang="sk-SK" sz="3200" dirty="0" smtClean="0"/>
              <a:t>razili tu mince s menami keltských vládcov - </a:t>
            </a:r>
            <a:r>
              <a:rPr lang="sk-SK" sz="3200" dirty="0" err="1" smtClean="0"/>
              <a:t>Nonnos</a:t>
            </a:r>
            <a:r>
              <a:rPr lang="sk-SK" sz="3200" dirty="0" smtClean="0"/>
              <a:t>, </a:t>
            </a:r>
            <a:r>
              <a:rPr lang="sk-SK" sz="3200" dirty="0" err="1" smtClean="0"/>
              <a:t>Biatec</a:t>
            </a:r>
            <a:endParaRPr lang="sk-SK" sz="3200" dirty="0" smtClean="0"/>
          </a:p>
          <a:p>
            <a:pPr marL="457200" indent="-457200" algn="l">
              <a:buFontTx/>
              <a:buChar char="-"/>
            </a:pPr>
            <a:endParaRPr lang="sk-SK" sz="3200" dirty="0"/>
          </a:p>
        </p:txBody>
      </p:sp>
      <p:pic>
        <p:nvPicPr>
          <p:cNvPr id="3074" name="Picture 2" descr="Výsledok vyhľadávania obrázkov pre dopyt kelti na slovensku refera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26893"/>
            <a:ext cx="42862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oskole.sk/userfiles/image/zaida/dejepis/navysenie/N%C3%A1jstarsie%20n%C3%A1rody%20na%20%C3%BAzem%C3%AD%20Slovenska%20-%206_r_%20j%C3%BAl%202010_html_519524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26893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6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280920" cy="2952328"/>
          </a:xfrm>
        </p:spPr>
        <p:txBody>
          <a:bodyPr/>
          <a:lstStyle/>
          <a:p>
            <a:pPr lvl="0" algn="l"/>
            <a:r>
              <a:rPr lang="sk-SK" sz="2800" dirty="0"/>
              <a:t>Významné keltské </a:t>
            </a:r>
            <a:r>
              <a:rPr lang="sk-SK" sz="2800" dirty="0" smtClean="0"/>
              <a:t>náleziská:</a:t>
            </a:r>
            <a:endParaRPr lang="sk-SK" sz="2400" dirty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sk-SK" sz="4000" i="1" dirty="0" smtClean="0"/>
              <a:t>Hurbanovo</a:t>
            </a:r>
            <a:endParaRPr lang="sk-SK" sz="3600" dirty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sk-SK" sz="4000" i="1" dirty="0"/>
              <a:t> Komjatice</a:t>
            </a:r>
            <a:endParaRPr lang="sk-SK" sz="3600" dirty="0"/>
          </a:p>
          <a:p>
            <a:pPr marL="800100" lvl="1" indent="-342900" algn="l">
              <a:buFont typeface="Arial" pitchFamily="34" charset="0"/>
              <a:buChar char="•"/>
            </a:pPr>
            <a:r>
              <a:rPr lang="sk-SK" sz="4000" i="1" dirty="0"/>
              <a:t> </a:t>
            </a:r>
            <a:r>
              <a:rPr lang="sk-SK" sz="4000" i="1" dirty="0" err="1"/>
              <a:t>Havránok</a:t>
            </a:r>
            <a:r>
              <a:rPr lang="sk-SK" sz="4000" i="1" dirty="0"/>
              <a:t> pri Liptovskej Mare</a:t>
            </a:r>
            <a:endParaRPr lang="sk-SK" sz="3600" dirty="0"/>
          </a:p>
          <a:p>
            <a:endParaRPr lang="sk-SK" dirty="0"/>
          </a:p>
        </p:txBody>
      </p:sp>
      <p:pic>
        <p:nvPicPr>
          <p:cNvPr id="7170" name="Picture 2" descr="Výsledok vyhľadávania obrázkov pre dopyt kel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3739208" cy="301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1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ok vyhľadávania obrázkov pre dopyt slovensko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65138"/>
            <a:ext cx="8368622" cy="414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ovná spojovacia šípka 10"/>
          <p:cNvCxnSpPr>
            <a:stCxn id="13" idx="0"/>
          </p:cNvCxnSpPr>
          <p:nvPr/>
        </p:nvCxnSpPr>
        <p:spPr>
          <a:xfrm>
            <a:off x="756791" y="3345314"/>
            <a:ext cx="1798985" cy="15958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Výsledok vyhľadávania obrázkov pre dopyt slovensko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6" descr="Výsledok vyhľadávania obrázkov pre dopyt slovensko map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8" descr="Výsledok vyhľadávania obrázkov pre dopyt slovensko map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cxnSp>
        <p:nvCxnSpPr>
          <p:cNvPr id="8" name="Rovná spojovacia šípka 7"/>
          <p:cNvCxnSpPr/>
          <p:nvPr/>
        </p:nvCxnSpPr>
        <p:spPr>
          <a:xfrm>
            <a:off x="765175" y="3501008"/>
            <a:ext cx="144016" cy="1440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621159" y="347984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188264" y="4989075"/>
            <a:ext cx="1519338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Bratislava</a:t>
            </a:r>
            <a:endParaRPr lang="sk-SK" sz="2000" b="1" dirty="0"/>
          </a:p>
        </p:txBody>
      </p:sp>
      <p:sp>
        <p:nvSpPr>
          <p:cNvPr id="13" name="Ovál 12"/>
          <p:cNvSpPr/>
          <p:nvPr/>
        </p:nvSpPr>
        <p:spPr>
          <a:xfrm>
            <a:off x="612775" y="3345314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/>
          <p:cNvSpPr txBox="1"/>
          <p:nvPr/>
        </p:nvSpPr>
        <p:spPr>
          <a:xfrm>
            <a:off x="1979712" y="4966783"/>
            <a:ext cx="936104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Devín</a:t>
            </a:r>
            <a:endParaRPr lang="sk-SK" sz="2000" b="1" dirty="0"/>
          </a:p>
        </p:txBody>
      </p:sp>
      <p:cxnSp>
        <p:nvCxnSpPr>
          <p:cNvPr id="20" name="Rovná spojovacia šípka 19"/>
          <p:cNvCxnSpPr/>
          <p:nvPr/>
        </p:nvCxnSpPr>
        <p:spPr>
          <a:xfrm flipV="1">
            <a:off x="1197223" y="908720"/>
            <a:ext cx="144016" cy="19892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>
            <a:off x="324135" y="508610"/>
            <a:ext cx="2664296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Plavecké  Podhradie</a:t>
            </a:r>
            <a:endParaRPr lang="sk-SK" sz="2000" b="1" dirty="0"/>
          </a:p>
        </p:txBody>
      </p:sp>
      <p:sp>
        <p:nvSpPr>
          <p:cNvPr id="21" name="Nadpis 20"/>
          <p:cNvSpPr>
            <a:spLocks noGrp="1"/>
          </p:cNvSpPr>
          <p:nvPr>
            <p:ph type="ctrTitle"/>
          </p:nvPr>
        </p:nvSpPr>
        <p:spPr>
          <a:xfrm>
            <a:off x="716806" y="6043313"/>
            <a:ext cx="4103949" cy="662781"/>
          </a:xfrm>
        </p:spPr>
        <p:txBody>
          <a:bodyPr>
            <a:normAutofit/>
          </a:bodyPr>
          <a:lstStyle/>
          <a:p>
            <a:pPr algn="l"/>
            <a:r>
              <a:rPr lang="sk-SK" sz="3600" dirty="0" err="1" smtClean="0"/>
              <a:t>Oppidá</a:t>
            </a:r>
            <a:r>
              <a:rPr lang="sk-SK" sz="3600" dirty="0" smtClean="0"/>
              <a:t> na Slovensku</a:t>
            </a:r>
            <a:endParaRPr lang="sk-SK" sz="3600" dirty="0"/>
          </a:p>
        </p:txBody>
      </p:sp>
      <p:sp>
        <p:nvSpPr>
          <p:cNvPr id="19" name="Ovál 18"/>
          <p:cNvSpPr/>
          <p:nvPr/>
        </p:nvSpPr>
        <p:spPr>
          <a:xfrm>
            <a:off x="1053207" y="2780928"/>
            <a:ext cx="28803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ál 25"/>
          <p:cNvSpPr/>
          <p:nvPr/>
        </p:nvSpPr>
        <p:spPr>
          <a:xfrm>
            <a:off x="87958" y="6212642"/>
            <a:ext cx="472353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BlokTextu 29"/>
          <p:cNvSpPr txBox="1"/>
          <p:nvPr/>
        </p:nvSpPr>
        <p:spPr>
          <a:xfrm>
            <a:off x="6444208" y="4755030"/>
            <a:ext cx="1440160" cy="4001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000" b="1" dirty="0" smtClean="0"/>
              <a:t>Komjatice</a:t>
            </a:r>
            <a:endParaRPr lang="sk-SK" sz="2000" b="1" dirty="0"/>
          </a:p>
        </p:txBody>
      </p:sp>
      <p:sp>
        <p:nvSpPr>
          <p:cNvPr id="31" name="BlokTextu 30"/>
          <p:cNvSpPr txBox="1"/>
          <p:nvPr/>
        </p:nvSpPr>
        <p:spPr>
          <a:xfrm>
            <a:off x="3995936" y="4871472"/>
            <a:ext cx="1719808" cy="4001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000" b="1" dirty="0" smtClean="0"/>
              <a:t>Hurbanovo</a:t>
            </a:r>
            <a:endParaRPr lang="sk-SK" sz="2000" b="1" dirty="0"/>
          </a:p>
        </p:txBody>
      </p:sp>
      <p:sp>
        <p:nvSpPr>
          <p:cNvPr id="33" name="BlokTextu 32"/>
          <p:cNvSpPr txBox="1"/>
          <p:nvPr/>
        </p:nvSpPr>
        <p:spPr>
          <a:xfrm>
            <a:off x="6704620" y="7937"/>
            <a:ext cx="2223864" cy="70788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000" b="1" dirty="0" err="1" smtClean="0"/>
              <a:t>Havránok</a:t>
            </a:r>
            <a:r>
              <a:rPr lang="sk-SK" sz="2000" b="1" dirty="0" smtClean="0"/>
              <a:t> pri Liptovskej Mare</a:t>
            </a:r>
            <a:endParaRPr lang="sk-SK" sz="2000" b="1" dirty="0"/>
          </a:p>
        </p:txBody>
      </p:sp>
      <p:cxnSp>
        <p:nvCxnSpPr>
          <p:cNvPr id="34" name="Rovná spojovacia šípka 33"/>
          <p:cNvCxnSpPr/>
          <p:nvPr/>
        </p:nvCxnSpPr>
        <p:spPr>
          <a:xfrm>
            <a:off x="2340967" y="3453325"/>
            <a:ext cx="4103241" cy="1343827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ál 28"/>
          <p:cNvSpPr/>
          <p:nvPr/>
        </p:nvSpPr>
        <p:spPr>
          <a:xfrm>
            <a:off x="2123728" y="3245286"/>
            <a:ext cx="432048" cy="41607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7" name="Rovná spojovacia šípka 36"/>
          <p:cNvCxnSpPr/>
          <p:nvPr/>
        </p:nvCxnSpPr>
        <p:spPr>
          <a:xfrm>
            <a:off x="2339752" y="4172366"/>
            <a:ext cx="1656184" cy="76880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ál 27"/>
          <p:cNvSpPr/>
          <p:nvPr/>
        </p:nvSpPr>
        <p:spPr>
          <a:xfrm>
            <a:off x="2124943" y="3917198"/>
            <a:ext cx="432048" cy="41607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9" name="Rovná spojovacia šípka 38"/>
          <p:cNvCxnSpPr>
            <a:endCxn id="33" idx="1"/>
          </p:cNvCxnSpPr>
          <p:nvPr/>
        </p:nvCxnSpPr>
        <p:spPr>
          <a:xfrm flipV="1">
            <a:off x="4392587" y="361880"/>
            <a:ext cx="2312033" cy="107522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ál 26"/>
          <p:cNvSpPr/>
          <p:nvPr/>
        </p:nvSpPr>
        <p:spPr>
          <a:xfrm>
            <a:off x="4253063" y="1330198"/>
            <a:ext cx="432048" cy="41607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Ovál 40"/>
          <p:cNvSpPr/>
          <p:nvPr/>
        </p:nvSpPr>
        <p:spPr>
          <a:xfrm>
            <a:off x="4859864" y="6212642"/>
            <a:ext cx="432048" cy="41607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Nadpis 20"/>
          <p:cNvSpPr txBox="1">
            <a:spLocks/>
          </p:cNvSpPr>
          <p:nvPr/>
        </p:nvSpPr>
        <p:spPr>
          <a:xfrm>
            <a:off x="5452461" y="6089290"/>
            <a:ext cx="3423653" cy="66278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600" dirty="0" smtClean="0"/>
              <a:t>Keltské náleziská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6983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208912" cy="5472608"/>
          </a:xfrm>
        </p:spPr>
        <p:txBody>
          <a:bodyPr/>
          <a:lstStyle/>
          <a:p>
            <a:pPr lvl="0" algn="l"/>
            <a:r>
              <a:rPr lang="sk-SK" sz="3600" dirty="0" smtClean="0"/>
              <a:t>Kelti - zruční </a:t>
            </a:r>
            <a:r>
              <a:rPr lang="sk-SK" sz="3600" dirty="0"/>
              <a:t>remeselníci a </a:t>
            </a:r>
            <a:r>
              <a:rPr lang="sk-SK" sz="3600" dirty="0" smtClean="0"/>
              <a:t>roľníci</a:t>
            </a:r>
          </a:p>
          <a:p>
            <a:pPr lvl="0" algn="l"/>
            <a:r>
              <a:rPr lang="sk-SK" sz="3600" dirty="0" smtClean="0"/>
              <a:t>	- </a:t>
            </a:r>
            <a:r>
              <a:rPr lang="sk-SK" sz="3600" dirty="0" smtClean="0"/>
              <a:t>tavili </a:t>
            </a:r>
            <a:r>
              <a:rPr lang="sk-SK" sz="3600" dirty="0"/>
              <a:t>a spracúvali </a:t>
            </a:r>
            <a:r>
              <a:rPr lang="sk-SK" sz="3600" dirty="0" smtClean="0"/>
              <a:t>kovy, vyrábali z nich nástroje</a:t>
            </a:r>
            <a:r>
              <a:rPr lang="sk-SK" sz="3600" dirty="0"/>
              <a:t>, </a:t>
            </a:r>
            <a:r>
              <a:rPr lang="sk-SK" sz="3600" dirty="0" smtClean="0"/>
              <a:t>zbrane</a:t>
            </a:r>
          </a:p>
          <a:p>
            <a:pPr lvl="0" algn="l"/>
            <a:r>
              <a:rPr lang="sk-SK" sz="3600" b="1" dirty="0" smtClean="0"/>
              <a:t>	- vymysleli </a:t>
            </a:r>
            <a:r>
              <a:rPr lang="sk-SK" sz="3600" b="1" dirty="0"/>
              <a:t>nožnice</a:t>
            </a:r>
            <a:r>
              <a:rPr lang="sk-SK" sz="3600" dirty="0"/>
              <a:t> </a:t>
            </a:r>
            <a:r>
              <a:rPr lang="sk-SK" sz="3600" b="1" dirty="0"/>
              <a:t>a kosu</a:t>
            </a:r>
            <a:endParaRPr lang="sk-SK" sz="3600" dirty="0"/>
          </a:p>
          <a:p>
            <a:pPr algn="l"/>
            <a:endParaRPr lang="sk-SK" dirty="0"/>
          </a:p>
        </p:txBody>
      </p:sp>
      <p:pic>
        <p:nvPicPr>
          <p:cNvPr id="8194" name="Picture 2" descr="Výsledok vyhľadávania obrázkov pre dopyt nožn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18395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ok vyhľadávania obrázkov pre dopyt ko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2934"/>
            <a:ext cx="40324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7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208912" cy="5472608"/>
          </a:xfrm>
        </p:spPr>
        <p:txBody>
          <a:bodyPr/>
          <a:lstStyle/>
          <a:p>
            <a:pPr lvl="0" algn="l"/>
            <a:r>
              <a:rPr lang="sk-SK" sz="3600" dirty="0"/>
              <a:t>vyrábali </a:t>
            </a:r>
            <a:r>
              <a:rPr lang="sk-SK" sz="3600" b="1" dirty="0"/>
              <a:t>keramiku</a:t>
            </a:r>
            <a:r>
              <a:rPr lang="sk-SK" sz="3600" dirty="0"/>
              <a:t> na </a:t>
            </a:r>
            <a:r>
              <a:rPr lang="sk-SK" sz="3600" b="1" dirty="0"/>
              <a:t>hrnčiarskom kruhu</a:t>
            </a:r>
            <a:endParaRPr lang="sk-SK" sz="3600" dirty="0"/>
          </a:p>
          <a:p>
            <a:pPr algn="l"/>
            <a:endParaRPr lang="sk-SK" dirty="0"/>
          </a:p>
        </p:txBody>
      </p:sp>
      <p:pic>
        <p:nvPicPr>
          <p:cNvPr id="9218" name="Picture 2" descr="Výsledok vyhľadávania obrázkov pre dopyt hrnčiarsky kr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908720"/>
            <a:ext cx="8208912" cy="5472608"/>
          </a:xfrm>
        </p:spPr>
        <p:txBody>
          <a:bodyPr/>
          <a:lstStyle/>
          <a:p>
            <a:pPr lvl="0" algn="l"/>
            <a:r>
              <a:rPr lang="sk-SK" dirty="0"/>
              <a:t>keltskí kňazi </a:t>
            </a:r>
            <a:r>
              <a:rPr lang="sk-SK" dirty="0" smtClean="0"/>
              <a:t>-</a:t>
            </a:r>
            <a:r>
              <a:rPr lang="sk-SK" b="1" dirty="0" err="1" smtClean="0"/>
              <a:t>druidi</a:t>
            </a:r>
            <a:r>
              <a:rPr lang="sk-SK" dirty="0" smtClean="0"/>
              <a:t> </a:t>
            </a:r>
            <a:r>
              <a:rPr lang="sk-SK" dirty="0"/>
              <a:t>– drahocenné predmety obetovali bohom, niekedy aj ľudí a </a:t>
            </a:r>
            <a:r>
              <a:rPr lang="sk-SK" dirty="0" smtClean="0"/>
              <a:t>zvieratá</a:t>
            </a:r>
          </a:p>
          <a:p>
            <a:pPr lvl="0" algn="l"/>
            <a:endParaRPr lang="sk-SK" dirty="0"/>
          </a:p>
          <a:p>
            <a:pPr algn="l"/>
            <a:r>
              <a:rPr lang="sk-SK" b="1" dirty="0"/>
              <a:t>b</a:t>
            </a:r>
            <a:r>
              <a:rPr lang="sk-SK" b="1" dirty="0" smtClean="0"/>
              <a:t>ardi</a:t>
            </a:r>
            <a:r>
              <a:rPr lang="sk-SK" dirty="0" smtClean="0"/>
              <a:t> </a:t>
            </a:r>
            <a:r>
              <a:rPr lang="sk-SK" dirty="0"/>
              <a:t>– </a:t>
            </a:r>
            <a:r>
              <a:rPr lang="sk-SK" dirty="0" smtClean="0"/>
              <a:t>keltskí básnici </a:t>
            </a:r>
            <a:r>
              <a:rPr lang="sk-SK" dirty="0"/>
              <a:t>a hudobníci</a:t>
            </a:r>
          </a:p>
          <a:p>
            <a:pPr lvl="0" algn="l"/>
            <a:endParaRPr lang="sk-SK" dirty="0"/>
          </a:p>
          <a:p>
            <a:pPr algn="l"/>
            <a:endParaRPr lang="sk-SK" dirty="0"/>
          </a:p>
        </p:txBody>
      </p:sp>
      <p:pic>
        <p:nvPicPr>
          <p:cNvPr id="4" name="Picture 2" descr="Zdroj:http://www.drl4thage.it/Immagini/Classi/druido_im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63" y="2996952"/>
            <a:ext cx="3208090" cy="360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Výsledok vyhľadávania obrázkov pre dopyt drui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246" y="2780928"/>
            <a:ext cx="3419617" cy="372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342</Words>
  <Application>Microsoft Office PowerPoint</Application>
  <PresentationFormat>Prezentácia na obrazovke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Constantia</vt:lpstr>
      <vt:lpstr>Wingdings 2</vt:lpstr>
      <vt:lpstr>Tok</vt:lpstr>
      <vt:lpstr>Mladšia železná doba  (rok 400 p.n.l. – prelom let.)</vt:lpstr>
      <vt:lpstr>Je úzko spojená s Keltmi.</vt:lpstr>
      <vt:lpstr>Prezentácia programu PowerPoint</vt:lpstr>
      <vt:lpstr>OPPIDÁ</vt:lpstr>
      <vt:lpstr>Prezentácia programu PowerPoint</vt:lpstr>
      <vt:lpstr>Oppidá na Slovensku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Mladšia doba železná Latén (rok 400 – prelom let.)</dc:title>
  <dc:creator>R. Hamranová</dc:creator>
  <cp:lastModifiedBy>Ucitel</cp:lastModifiedBy>
  <cp:revision>15</cp:revision>
  <dcterms:created xsi:type="dcterms:W3CDTF">2016-10-18T17:28:57Z</dcterms:created>
  <dcterms:modified xsi:type="dcterms:W3CDTF">2020-11-12T19:31:18Z</dcterms:modified>
</cp:coreProperties>
</file>