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audio2.wav" ContentType="audio/wav"/>
  <Override PartName="/ppt/media/audio3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6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246491"/>
            <a:ext cx="8001000" cy="48980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k-SK" b="1" dirty="0">
                <a:ln w="3175" cmpd="sng">
                  <a:solidFill>
                    <a:schemeClr val="tx1"/>
                  </a:solidFill>
                </a:ln>
                <a:solidFill>
                  <a:schemeClr val="accent1"/>
                </a:solidFill>
              </a:rPr>
              <a:t>Plnovýznamové</a:t>
            </a:r>
            <a:r>
              <a:rPr lang="sk-SK" b="1" dirty="0">
                <a:ln w="3175" cmpd="sng">
                  <a:solidFill>
                    <a:schemeClr val="accent1"/>
                  </a:solidFill>
                </a:ln>
              </a:rPr>
              <a:t> </a:t>
            </a:r>
            <a:r>
              <a:rPr lang="sk-SK" b="1" dirty="0" smtClean="0">
                <a:ln w="3175" cmpd="sng">
                  <a:solidFill>
                    <a:schemeClr val="accent1"/>
                  </a:solidFill>
                </a:ln>
              </a:rPr>
              <a:t/>
            </a:r>
            <a:br>
              <a:rPr lang="sk-SK" b="1" dirty="0" smtClean="0">
                <a:ln w="3175" cmpd="sng">
                  <a:solidFill>
                    <a:schemeClr val="accent1"/>
                  </a:solidFill>
                </a:ln>
              </a:rPr>
            </a:br>
            <a:r>
              <a:rPr lang="sk-SK" b="1" dirty="0" smtClean="0">
                <a:ln w="3175" cmpd="sng">
                  <a:solidFill>
                    <a:schemeClr val="bg1"/>
                  </a:solidFill>
                </a:ln>
              </a:rPr>
              <a:t>a</a:t>
            </a:r>
            <a:r>
              <a:rPr lang="sk-SK" b="1" dirty="0">
                <a:ln w="3175" cmpd="sng">
                  <a:solidFill>
                    <a:schemeClr val="accent1"/>
                  </a:solidFill>
                </a:ln>
              </a:rPr>
              <a:t> </a:t>
            </a:r>
            <a:r>
              <a:rPr lang="sk-SK" b="1" dirty="0" smtClean="0">
                <a:ln w="3175" cmpd="sng">
                  <a:solidFill>
                    <a:schemeClr val="accent1"/>
                  </a:solidFill>
                </a:ln>
              </a:rPr>
              <a:t/>
            </a:r>
            <a:br>
              <a:rPr lang="sk-SK" b="1" dirty="0" smtClean="0">
                <a:ln w="3175" cmpd="sng">
                  <a:solidFill>
                    <a:schemeClr val="accent1"/>
                  </a:solidFill>
                </a:ln>
              </a:rPr>
            </a:br>
            <a:r>
              <a:rPr lang="sk-SK" b="1" dirty="0" smtClean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neplnovýznamové</a:t>
            </a:r>
            <a:r>
              <a:rPr lang="sk-SK" b="1" dirty="0" smtClean="0">
                <a:ln w="3175" cmpd="sng">
                  <a:solidFill>
                    <a:schemeClr val="accent1"/>
                  </a:solidFill>
                </a:ln>
              </a:rPr>
              <a:t> </a:t>
            </a:r>
            <a:r>
              <a:rPr lang="sk-SK" b="1" dirty="0">
                <a:ln w="3175" cmpd="sng">
                  <a:solidFill>
                    <a:schemeClr val="bg1"/>
                  </a:solidFill>
                </a:ln>
              </a:rPr>
              <a:t>slovesá</a:t>
            </a:r>
            <a:endParaRPr lang="sk-SK" dirty="0">
              <a:ln w="3175" cmpd="sng">
                <a:solidFill>
                  <a:schemeClr val="bg1"/>
                </a:solidFill>
              </a:ln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76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7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3612" y="155049"/>
            <a:ext cx="1028898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1" dirty="0" smtClean="0">
                <a:ln w="3175" cmpd="sng">
                  <a:solidFill>
                    <a:schemeClr val="bg1"/>
                  </a:solidFill>
                </a:ln>
              </a:rPr>
              <a:t>SLOVESÁ</a:t>
            </a:r>
          </a:p>
          <a:p>
            <a:pPr algn="ctr"/>
            <a:r>
              <a:rPr lang="sk-SK" sz="2400" b="1" dirty="0">
                <a:ln w="3175" cmpd="sng">
                  <a:solidFill>
                    <a:schemeClr val="bg1"/>
                  </a:solidFill>
                </a:ln>
              </a:rPr>
              <a:t>ohybné slová, ktoré pomenúvajú osobitné deje, činnosti a stavy</a:t>
            </a:r>
            <a:r>
              <a:rPr lang="sk-SK" sz="2400" b="1" dirty="0" smtClean="0">
                <a:ln w="3175" cmpd="sng">
                  <a:solidFill>
                    <a:schemeClr val="bg1"/>
                  </a:solidFill>
                </a:ln>
              </a:rPr>
              <a:t>.</a:t>
            </a:r>
            <a:endParaRPr lang="sk-SK" sz="2400" b="1" dirty="0">
              <a:ln w="3175" cmpd="sng">
                <a:solidFill>
                  <a:schemeClr val="bg1"/>
                </a:solidFill>
              </a:ln>
            </a:endParaRPr>
          </a:p>
        </p:txBody>
      </p:sp>
      <p:sp>
        <p:nvSpPr>
          <p:cNvPr id="3" name="Zaoblený obdĺžnik 2"/>
          <p:cNvSpPr/>
          <p:nvPr/>
        </p:nvSpPr>
        <p:spPr>
          <a:xfrm>
            <a:off x="1395454" y="1324601"/>
            <a:ext cx="3339548" cy="575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ln w="3175"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plnovýznamové</a:t>
            </a:r>
            <a:endParaRPr lang="sk-SK" sz="2800" dirty="0">
              <a:solidFill>
                <a:srgbClr val="C00000"/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5406886" y="1324600"/>
            <a:ext cx="4261899" cy="575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neplnovýznamové</a:t>
            </a:r>
            <a:endParaRPr lang="sk-SK" sz="3200" dirty="0">
              <a:ln w="3175" cmpd="sng">
                <a:solidFill>
                  <a:schemeClr val="tx1"/>
                </a:solidFill>
              </a:ln>
            </a:endParaRPr>
          </a:p>
        </p:txBody>
      </p:sp>
      <p:cxnSp>
        <p:nvCxnSpPr>
          <p:cNvPr id="7" name="Rovná spojovacia šípka 6"/>
          <p:cNvCxnSpPr/>
          <p:nvPr/>
        </p:nvCxnSpPr>
        <p:spPr>
          <a:xfrm flipH="1">
            <a:off x="4492489" y="588396"/>
            <a:ext cx="515446" cy="736204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>
            <a:off x="5284381" y="588396"/>
            <a:ext cx="478466" cy="736204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ĺžnik 13"/>
          <p:cNvSpPr/>
          <p:nvPr/>
        </p:nvSpPr>
        <p:spPr>
          <a:xfrm>
            <a:off x="1395455" y="1992696"/>
            <a:ext cx="2527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>
                <a:ln w="3175" cmpd="sng">
                  <a:solidFill>
                    <a:schemeClr val="bg1"/>
                  </a:solidFill>
                </a:ln>
              </a:rPr>
              <a:t>pomenúvajú </a:t>
            </a:r>
          </a:p>
        </p:txBody>
      </p:sp>
      <p:sp>
        <p:nvSpPr>
          <p:cNvPr id="15" name="Obdĺžnik 14"/>
          <p:cNvSpPr/>
          <p:nvPr/>
        </p:nvSpPr>
        <p:spPr>
          <a:xfrm>
            <a:off x="6666615" y="1992696"/>
            <a:ext cx="2885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8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nepomenúvajú</a:t>
            </a:r>
            <a:endParaRPr lang="sk-SK" sz="28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6" name="Ovál 15"/>
          <p:cNvSpPr/>
          <p:nvPr/>
        </p:nvSpPr>
        <p:spPr>
          <a:xfrm>
            <a:off x="3806457" y="1992696"/>
            <a:ext cx="2860158" cy="1664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osobitné deje,  </a:t>
            </a:r>
            <a:r>
              <a:rPr lang="sk-SK" sz="2400" dirty="0" smtClean="0"/>
              <a:t>činnosti a stavy </a:t>
            </a:r>
            <a:endParaRPr lang="sk-SK" sz="2400" dirty="0"/>
          </a:p>
        </p:txBody>
      </p:sp>
      <p:cxnSp>
        <p:nvCxnSpPr>
          <p:cNvPr id="17" name="Rovná spojovacia šípka 16"/>
          <p:cNvCxnSpPr/>
          <p:nvPr/>
        </p:nvCxnSpPr>
        <p:spPr>
          <a:xfrm>
            <a:off x="3211033" y="2454361"/>
            <a:ext cx="595424" cy="400419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>
            <a:endCxn id="16" idx="6"/>
          </p:cNvCxnSpPr>
          <p:nvPr/>
        </p:nvCxnSpPr>
        <p:spPr>
          <a:xfrm flipH="1">
            <a:off x="6666615" y="2454361"/>
            <a:ext cx="595424" cy="370787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vislý zvitok 28"/>
          <p:cNvSpPr/>
          <p:nvPr/>
        </p:nvSpPr>
        <p:spPr>
          <a:xfrm>
            <a:off x="-2" y="3399456"/>
            <a:ext cx="4221127" cy="337348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>
                <a:ln w="3175" cmpd="sng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majú </a:t>
            </a:r>
            <a:r>
              <a:rPr lang="sk-SK" sz="2400" b="1" dirty="0" smtClean="0">
                <a:ln w="3175" cmpd="sng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plný význam</a:t>
            </a:r>
          </a:p>
          <a:p>
            <a:pPr algn="ctr"/>
            <a:r>
              <a:rPr lang="sk-SK" sz="2400" b="1" dirty="0" smtClean="0">
                <a:ln w="3175" cmpd="sng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sk-SK" sz="2400" i="1" dirty="0"/>
              <a:t>patria sem </a:t>
            </a:r>
            <a:endParaRPr lang="sk-SK" sz="2400" i="1" dirty="0" smtClean="0"/>
          </a:p>
          <a:p>
            <a:pPr algn="ctr"/>
            <a:r>
              <a:rPr lang="sk-SK" sz="2400" b="1" dirty="0" smtClean="0">
                <a:ln w="3175" cmpd="sng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činnostné </a:t>
            </a:r>
            <a:r>
              <a:rPr lang="sk-SK" sz="2400" b="1" dirty="0">
                <a:ln w="3175" cmpd="sng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a stavové slovesá </a:t>
            </a:r>
          </a:p>
          <a:p>
            <a:pPr algn="ctr"/>
            <a:r>
              <a:rPr lang="sk-SK" sz="2400" i="1" dirty="0"/>
              <a:t>čítať, smiať sa, surfovať, blednúť, chorľavieť,...</a:t>
            </a:r>
            <a:endParaRPr lang="sk-SK" sz="2400" dirty="0"/>
          </a:p>
        </p:txBody>
      </p:sp>
      <p:sp>
        <p:nvSpPr>
          <p:cNvPr id="30" name="Zvislý zvitok 29"/>
          <p:cNvSpPr/>
          <p:nvPr/>
        </p:nvSpPr>
        <p:spPr>
          <a:xfrm>
            <a:off x="5762847" y="3399457"/>
            <a:ext cx="6429153" cy="337348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sk-SK" sz="2400" b="1" dirty="0">
                <a:ln w="3175" cmpd="sng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nemajú úplný význam </a:t>
            </a:r>
            <a:r>
              <a:rPr lang="sk-SK" dirty="0"/>
              <a:t>(spresňujú význam slovesa, pred ktorým stoja)</a:t>
            </a:r>
            <a:r>
              <a:rPr lang="sk-SK" b="1" dirty="0"/>
              <a:t>, </a:t>
            </a:r>
            <a:r>
              <a:rPr lang="sk-SK" dirty="0"/>
              <a:t>preto</a:t>
            </a:r>
            <a:r>
              <a:rPr lang="sk-SK" sz="2400" b="1" dirty="0">
                <a:ln w="3175" cmpd="sng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 sa spájajú s neurčitkom plnovýznamového slovesa </a:t>
            </a:r>
          </a:p>
          <a:p>
            <a:pPr algn="ctr">
              <a:lnSpc>
                <a:spcPct val="150000"/>
              </a:lnSpc>
            </a:pPr>
            <a:r>
              <a:rPr lang="sk-SK" sz="2400" i="1" dirty="0"/>
              <a:t>začať, nezačať, začínať, prestať, skončiť, musieť,  nemusieť , smieť</a:t>
            </a:r>
            <a:r>
              <a:rPr lang="sk-SK" sz="2400" i="1" dirty="0" smtClean="0"/>
              <a:t>,... </a:t>
            </a:r>
            <a:endParaRPr lang="sk-SK" sz="2400" i="1" dirty="0"/>
          </a:p>
        </p:txBody>
      </p:sp>
      <p:cxnSp>
        <p:nvCxnSpPr>
          <p:cNvPr id="33" name="Rovná spojovacia šípka 32"/>
          <p:cNvCxnSpPr/>
          <p:nvPr/>
        </p:nvCxnSpPr>
        <p:spPr>
          <a:xfrm flipH="1">
            <a:off x="804288" y="1920255"/>
            <a:ext cx="678955" cy="1386867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ovná spojovacia šípka 34"/>
          <p:cNvCxnSpPr/>
          <p:nvPr/>
        </p:nvCxnSpPr>
        <p:spPr>
          <a:xfrm>
            <a:off x="9551827" y="1920255"/>
            <a:ext cx="800772" cy="1386867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41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6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0" y="372140"/>
            <a:ext cx="12192000" cy="35087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400" i="1" dirty="0" smtClean="0"/>
              <a:t>                             </a:t>
            </a:r>
            <a:r>
              <a:rPr lang="sk-SK" sz="4000" b="1" i="1" dirty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začať</a:t>
            </a:r>
            <a:r>
              <a:rPr lang="sk-SK" sz="4400" dirty="0" smtClean="0"/>
              <a:t>   </a:t>
            </a:r>
            <a:r>
              <a:rPr lang="sk-SK" sz="4000" b="1" dirty="0">
                <a:ln w="3175"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písať</a:t>
            </a:r>
          </a:p>
          <a:p>
            <a:r>
              <a:rPr lang="sk-SK" sz="4400" dirty="0"/>
              <a:t>          </a:t>
            </a:r>
            <a:r>
              <a:rPr lang="sk-SK" sz="4400" i="1" dirty="0"/>
              <a:t> </a:t>
            </a:r>
            <a:r>
              <a:rPr lang="sk-SK" sz="4400" i="1" dirty="0" smtClean="0"/>
              <a:t>            </a:t>
            </a:r>
            <a:r>
              <a:rPr lang="sk-SK" sz="4000" b="1" i="1" dirty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nemusieť</a:t>
            </a:r>
            <a:r>
              <a:rPr lang="sk-SK" sz="4400" dirty="0" smtClean="0"/>
              <a:t>   </a:t>
            </a:r>
            <a:r>
              <a:rPr lang="sk-SK" sz="4000" b="1" dirty="0">
                <a:ln w="3175"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pracovať</a:t>
            </a:r>
          </a:p>
          <a:p>
            <a:r>
              <a:rPr lang="sk-SK" sz="4400" dirty="0"/>
              <a:t>              </a:t>
            </a:r>
            <a:r>
              <a:rPr lang="sk-SK" sz="4400" dirty="0" smtClean="0"/>
              <a:t>           </a:t>
            </a:r>
            <a:r>
              <a:rPr lang="sk-SK" sz="4400" i="1" dirty="0" smtClean="0"/>
              <a:t> </a:t>
            </a:r>
            <a:r>
              <a:rPr lang="sk-SK" sz="4000" b="1" i="1" dirty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prestať</a:t>
            </a:r>
            <a:r>
              <a:rPr lang="sk-SK" sz="4400" i="1" dirty="0" smtClean="0"/>
              <a:t> </a:t>
            </a:r>
            <a:r>
              <a:rPr lang="sk-SK" sz="4400" dirty="0" smtClean="0"/>
              <a:t>   </a:t>
            </a:r>
            <a:r>
              <a:rPr lang="sk-SK" sz="4000" b="1" dirty="0">
                <a:ln w="3175"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mejlovať</a:t>
            </a:r>
          </a:p>
          <a:p>
            <a:endParaRPr lang="sk-SK" sz="4400" dirty="0"/>
          </a:p>
          <a:p>
            <a:r>
              <a:rPr lang="sk-SK" sz="4000" b="1" dirty="0" smtClean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 </a:t>
            </a:r>
            <a:r>
              <a:rPr lang="sk-SK" sz="4400" b="1" dirty="0" smtClean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neplnovýznamové </a:t>
            </a:r>
            <a:r>
              <a:rPr lang="sk-SK" sz="4000" b="1" dirty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  <a:sym typeface="Wingdings" panose="05000000000000000000" pitchFamily="2" charset="2"/>
              </a:rPr>
              <a:t></a:t>
            </a:r>
            <a:r>
              <a:rPr lang="sk-SK" sz="4400" b="1" dirty="0" smtClean="0"/>
              <a:t>    </a:t>
            </a:r>
            <a:r>
              <a:rPr lang="sk-SK" sz="4400" b="1" dirty="0" smtClean="0">
                <a:ln w="3175" cmpd="sng">
                  <a:solidFill>
                    <a:schemeClr val="tx1"/>
                  </a:solidFill>
                </a:ln>
                <a:solidFill>
                  <a:srgbClr val="C00000"/>
                </a:solidFill>
                <a:sym typeface="Wingdings" panose="05000000000000000000" pitchFamily="2" charset="2"/>
              </a:rPr>
              <a:t> </a:t>
            </a:r>
            <a:r>
              <a:rPr lang="sk-SK" sz="4400" b="1" dirty="0">
                <a:ln w="3175"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plnovýznamové</a:t>
            </a:r>
          </a:p>
        </p:txBody>
      </p:sp>
      <p:sp>
        <p:nvSpPr>
          <p:cNvPr id="3" name="Zaoblený obdĺžnik 2"/>
          <p:cNvSpPr/>
          <p:nvPr/>
        </p:nvSpPr>
        <p:spPr>
          <a:xfrm>
            <a:off x="0" y="4178595"/>
            <a:ext cx="12036056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3600" i="1" dirty="0"/>
              <a:t>môcť </a:t>
            </a:r>
            <a:r>
              <a:rPr lang="sk-SK" sz="3600" u="sng" dirty="0"/>
              <a:t>cestovať</a:t>
            </a:r>
            <a:r>
              <a:rPr lang="sk-SK" sz="3600" dirty="0"/>
              <a:t> - </a:t>
            </a:r>
            <a:r>
              <a:rPr lang="sk-SK" sz="3600" b="1" u="sng" dirty="0"/>
              <a:t>ne</a:t>
            </a:r>
            <a:r>
              <a:rPr lang="sk-SK" sz="3600" dirty="0"/>
              <a:t>plnovýznamové sloveso </a:t>
            </a:r>
            <a:r>
              <a:rPr lang="sk-SK" sz="3600" i="1" dirty="0"/>
              <a:t>môcť </a:t>
            </a:r>
            <a:r>
              <a:rPr lang="sk-SK" sz="3600" dirty="0"/>
              <a:t>spresňuje význam slovesa </a:t>
            </a:r>
            <a:r>
              <a:rPr lang="sk-SK" sz="3600" u="sng" dirty="0" smtClean="0"/>
              <a:t>cestovať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0655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138224" y="318977"/>
            <a:ext cx="11919098" cy="6156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sk-SK" sz="4000" b="1" dirty="0">
                <a:ln w="3175"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plnovýznamové</a:t>
            </a:r>
            <a:r>
              <a:rPr lang="sk-SK" sz="3600" b="1" dirty="0" smtClean="0"/>
              <a:t>  </a:t>
            </a:r>
            <a:r>
              <a:rPr lang="sk-SK" sz="3600" dirty="0" smtClean="0"/>
              <a:t>–   </a:t>
            </a:r>
            <a:r>
              <a:rPr lang="sk-SK" sz="3600" b="1" dirty="0" smtClean="0"/>
              <a:t>byť</a:t>
            </a:r>
            <a:r>
              <a:rPr lang="sk-SK" sz="3600" dirty="0" smtClean="0"/>
              <a:t>  – </a:t>
            </a:r>
            <a:r>
              <a:rPr lang="sk-SK" sz="3600" b="1" dirty="0" smtClean="0"/>
              <a:t>  </a:t>
            </a:r>
            <a:r>
              <a:rPr lang="sk-SK" sz="4000" b="1" dirty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neplnovýznamové</a:t>
            </a:r>
            <a:r>
              <a:rPr lang="sk-SK" sz="3600" b="1" dirty="0" smtClean="0"/>
              <a:t> </a:t>
            </a:r>
            <a:endParaRPr lang="sk-SK" sz="3600" dirty="0"/>
          </a:p>
          <a:p>
            <a:pPr>
              <a:lnSpc>
                <a:spcPct val="150000"/>
              </a:lnSpc>
            </a:pPr>
            <a:r>
              <a:rPr lang="sk-SK" sz="4000" b="1" dirty="0" smtClean="0">
                <a:ln w="3175"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byť</a:t>
            </a:r>
            <a:r>
              <a:rPr lang="sk-SK" sz="3600" b="1" dirty="0" smtClean="0"/>
              <a:t> </a:t>
            </a:r>
            <a:r>
              <a:rPr lang="sk-SK" sz="3600" dirty="0"/>
              <a:t>→ existovať, </a:t>
            </a:r>
            <a:r>
              <a:rPr lang="sk-SK" sz="3600" dirty="0" smtClean="0"/>
              <a:t>                      </a:t>
            </a:r>
            <a:r>
              <a:rPr lang="sk-SK" sz="3200" dirty="0" smtClean="0"/>
              <a:t>(pomocné)</a:t>
            </a:r>
          </a:p>
          <a:p>
            <a:pPr>
              <a:lnSpc>
                <a:spcPct val="150000"/>
              </a:lnSpc>
            </a:pPr>
            <a:r>
              <a:rPr lang="sk-SK" sz="3600" dirty="0" smtClean="0"/>
              <a:t>jestvovať, nachádzať </a:t>
            </a:r>
            <a:r>
              <a:rPr lang="sk-SK" sz="3600" dirty="0"/>
              <a:t>sa, </a:t>
            </a:r>
            <a:endParaRPr lang="sk-SK" sz="3600" dirty="0" smtClean="0"/>
          </a:p>
          <a:p>
            <a:pPr>
              <a:lnSpc>
                <a:spcPct val="150000"/>
              </a:lnSpc>
            </a:pPr>
            <a:r>
              <a:rPr lang="sk-SK" sz="3600" dirty="0" smtClean="0"/>
              <a:t>vyskytovať </a:t>
            </a:r>
            <a:r>
              <a:rPr lang="sk-SK" sz="3600" dirty="0"/>
              <a:t>sa,...</a:t>
            </a:r>
          </a:p>
          <a:p>
            <a:pPr>
              <a:lnSpc>
                <a:spcPct val="150000"/>
              </a:lnSpc>
            </a:pPr>
            <a:r>
              <a:rPr lang="sk-SK" sz="3600" i="1" dirty="0" smtClean="0"/>
              <a:t>V</a:t>
            </a:r>
            <a:r>
              <a:rPr lang="sk-SK" sz="3600" i="1" dirty="0"/>
              <a:t> lese </a:t>
            </a:r>
            <a:r>
              <a:rPr lang="sk-SK" sz="4000" b="1" dirty="0">
                <a:ln w="3175"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sú</a:t>
            </a:r>
            <a:r>
              <a:rPr lang="sk-SK" sz="3600" i="1" dirty="0"/>
              <a:t> </a:t>
            </a:r>
            <a:r>
              <a:rPr lang="sk-SK" sz="2000" i="1" dirty="0"/>
              <a:t>(nachádzajú sa, existujú)</a:t>
            </a:r>
            <a:r>
              <a:rPr lang="sk-SK" sz="3600" i="1" dirty="0"/>
              <a:t> studničky.            </a:t>
            </a:r>
            <a:r>
              <a:rPr lang="sk-SK" sz="3600" i="1" dirty="0" smtClean="0"/>
              <a:t>      </a:t>
            </a:r>
          </a:p>
          <a:p>
            <a:pPr>
              <a:lnSpc>
                <a:spcPct val="150000"/>
              </a:lnSpc>
            </a:pPr>
            <a:r>
              <a:rPr lang="sk-SK" sz="3600" i="1" dirty="0"/>
              <a:t> </a:t>
            </a:r>
            <a:r>
              <a:rPr lang="sk-SK" sz="3600" i="1" dirty="0" smtClean="0"/>
              <a:t>                                           Studnička </a:t>
            </a:r>
            <a:r>
              <a:rPr lang="sk-SK" sz="3600" i="1" dirty="0"/>
              <a:t>v lese</a:t>
            </a:r>
            <a:r>
              <a:rPr lang="sk-SK" sz="4000" b="1" dirty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sk-SK" sz="4400" b="1" dirty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je</a:t>
            </a:r>
            <a:r>
              <a:rPr lang="sk-SK" sz="3600" b="1" i="1" dirty="0"/>
              <a:t> </a:t>
            </a:r>
            <a:r>
              <a:rPr lang="sk-SK" sz="3600" i="1" dirty="0"/>
              <a:t>čistá.</a:t>
            </a:r>
            <a:endParaRPr lang="sk-SK" sz="3600" dirty="0"/>
          </a:p>
        </p:txBody>
      </p:sp>
      <p:sp>
        <p:nvSpPr>
          <p:cNvPr id="3" name="Šípka nadol 2"/>
          <p:cNvSpPr/>
          <p:nvPr/>
        </p:nvSpPr>
        <p:spPr>
          <a:xfrm>
            <a:off x="701749" y="1477926"/>
            <a:ext cx="478465" cy="36150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" name="Šípka nadol 4"/>
          <p:cNvSpPr/>
          <p:nvPr/>
        </p:nvSpPr>
        <p:spPr>
          <a:xfrm>
            <a:off x="9675628" y="1616148"/>
            <a:ext cx="595423" cy="343431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423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82772" y="95693"/>
            <a:ext cx="11483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Neplnovýznamové</a:t>
            </a:r>
            <a:r>
              <a:rPr lang="sk-SK" sz="3600" b="1" dirty="0" smtClean="0">
                <a:ln w="3175" cmpd="sng">
                  <a:solidFill>
                    <a:schemeClr val="accent1"/>
                  </a:solidFill>
                </a:ln>
              </a:rPr>
              <a:t> </a:t>
            </a:r>
            <a:r>
              <a:rPr lang="sk-SK" sz="3600" b="1" dirty="0" smtClean="0">
                <a:ln w="3175" cmpd="sng">
                  <a:solidFill>
                    <a:schemeClr val="bg1"/>
                  </a:solidFill>
                </a:ln>
              </a:rPr>
              <a:t>slovesá</a:t>
            </a:r>
          </a:p>
          <a:p>
            <a:pPr algn="ctr"/>
            <a:r>
              <a:rPr lang="sk-SK" sz="2400" b="1" dirty="0"/>
              <a:t>Nemajú úplný význam, spresňujú význam slovesa, pred ktorým stoja.</a:t>
            </a:r>
          </a:p>
          <a:p>
            <a:pPr algn="ctr"/>
            <a:r>
              <a:rPr lang="sk-SK" sz="2400" b="1" dirty="0"/>
              <a:t>Neplnovýznamové slovesá sú len pomocnými slovesami</a:t>
            </a:r>
            <a:r>
              <a:rPr lang="sk-SK" sz="2400" b="1" dirty="0" smtClean="0"/>
              <a:t>. </a:t>
            </a:r>
            <a:endParaRPr lang="sk-SK" sz="2400" b="1" dirty="0"/>
          </a:p>
        </p:txBody>
      </p:sp>
      <p:sp>
        <p:nvSpPr>
          <p:cNvPr id="3" name="Zaoblený obdĺžnik 2"/>
          <p:cNvSpPr/>
          <p:nvPr/>
        </p:nvSpPr>
        <p:spPr>
          <a:xfrm>
            <a:off x="28353" y="1480688"/>
            <a:ext cx="12192000" cy="8372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n w="3175" cmpd="sng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Neplnovýznamové</a:t>
            </a:r>
            <a:r>
              <a:rPr lang="sk-SK" sz="3600" b="1" dirty="0">
                <a:ln w="3175" cmpd="sng">
                  <a:solidFill>
                    <a:schemeClr val="accent1"/>
                  </a:solidFill>
                </a:ln>
              </a:rPr>
              <a:t> </a:t>
            </a:r>
            <a:r>
              <a:rPr lang="sk-SK" sz="3600" b="1" dirty="0" smtClean="0">
                <a:ln w="3175" cmpd="sng">
                  <a:solidFill>
                    <a:schemeClr val="bg1"/>
                  </a:solidFill>
                </a:ln>
              </a:rPr>
              <a:t>slovesá môžu vyjadrovať:</a:t>
            </a:r>
            <a:endParaRPr lang="sk-SK" sz="3600" b="1" dirty="0">
              <a:ln w="3175" cmpd="sng"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43835"/>
              </p:ext>
            </p:extLst>
          </p:nvPr>
        </p:nvGraphicFramePr>
        <p:xfrm>
          <a:off x="294165" y="2509282"/>
          <a:ext cx="11529240" cy="410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8554">
                  <a:extLst>
                    <a:ext uri="{9D8B030D-6E8A-4147-A177-3AD203B41FA5}">
                      <a16:colId xmlns:a16="http://schemas.microsoft.com/office/drawing/2014/main" val="1137955693"/>
                    </a:ext>
                  </a:extLst>
                </a:gridCol>
                <a:gridCol w="6640686">
                  <a:extLst>
                    <a:ext uri="{9D8B030D-6E8A-4147-A177-3AD203B41FA5}">
                      <a16:colId xmlns:a16="http://schemas.microsoft.com/office/drawing/2014/main" val="4173603375"/>
                    </a:ext>
                  </a:extLst>
                </a:gridCol>
              </a:tblGrid>
              <a:tr h="706144">
                <a:tc>
                  <a:txBody>
                    <a:bodyPr/>
                    <a:lstStyle/>
                    <a:p>
                      <a:r>
                        <a:rPr lang="sk-SK" sz="2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začiatok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deja</a:t>
                      </a:r>
                      <a:endParaRPr lang="sk-SK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začať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(písať), </a:t>
                      </a:r>
                      <a:r>
                        <a:rPr lang="sk-SK" sz="28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začínať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(oddychovať)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529330"/>
                  </a:ext>
                </a:extLst>
              </a:tr>
              <a:tr h="573444">
                <a:tc>
                  <a:txBody>
                    <a:bodyPr/>
                    <a:lstStyle/>
                    <a:p>
                      <a:r>
                        <a:rPr lang="sk-SK" sz="2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koniec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deja</a:t>
                      </a:r>
                      <a:endParaRPr lang="sk-SK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prestať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(klamať), </a:t>
                      </a:r>
                      <a:r>
                        <a:rPr lang="sk-SK" sz="28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skončiť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(vysávať)</a:t>
                      </a:r>
                      <a:endParaRPr lang="sk-SK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099259"/>
                  </a:ext>
                </a:extLst>
              </a:tr>
              <a:tr h="706144">
                <a:tc>
                  <a:txBody>
                    <a:bodyPr/>
                    <a:lstStyle/>
                    <a:p>
                      <a:r>
                        <a:rPr lang="sk-SK" sz="2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nevyhnutnosť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vykonať dej</a:t>
                      </a:r>
                      <a:endParaRPr lang="sk-SK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musieť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(cestovať)</a:t>
                      </a:r>
                      <a:endParaRPr lang="sk-SK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463842"/>
                  </a:ext>
                </a:extLst>
              </a:tr>
              <a:tr h="706144">
                <a:tc>
                  <a:txBody>
                    <a:bodyPr/>
                    <a:lstStyle/>
                    <a:p>
                      <a:r>
                        <a:rPr lang="sk-SK" sz="2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dovolenie 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vykonať dej</a:t>
                      </a:r>
                      <a:endParaRPr lang="sk-SK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smieť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(telefonovať)</a:t>
                      </a:r>
                      <a:endParaRPr lang="sk-SK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31627"/>
                  </a:ext>
                </a:extLst>
              </a:tr>
              <a:tr h="706144">
                <a:tc>
                  <a:txBody>
                    <a:bodyPr/>
                    <a:lstStyle/>
                    <a:p>
                      <a:r>
                        <a:rPr lang="sk-SK" sz="2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vôľa, chuť 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vykonať dej</a:t>
                      </a:r>
                      <a:endParaRPr lang="sk-SK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chcieť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(recitovať)</a:t>
                      </a:r>
                      <a:endParaRPr lang="sk-SK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724372"/>
                  </a:ext>
                </a:extLst>
              </a:tr>
              <a:tr h="706144">
                <a:tc>
                  <a:txBody>
                    <a:bodyPr/>
                    <a:lstStyle/>
                    <a:p>
                      <a:r>
                        <a:rPr lang="sk-SK" sz="2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možnosť 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vykonať dej</a:t>
                      </a:r>
                      <a:endParaRPr lang="sk-SK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môcť</a:t>
                      </a:r>
                      <a:r>
                        <a:rPr lang="sk-SK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(vyspevovať)</a:t>
                      </a:r>
                      <a:endParaRPr lang="sk-SK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007052"/>
                  </a:ext>
                </a:extLst>
              </a:tr>
            </a:tbl>
          </a:graphicData>
        </a:graphic>
      </p:graphicFrame>
      <p:sp>
        <p:nvSpPr>
          <p:cNvPr id="4" name="Tlačidlo akcie: Dopredu alebo Ďalej 3">
            <a:hlinkClick r:id="" action="ppaction://hlinkshowjump?jump=nextslide" highlightClick="1"/>
          </p:cNvPr>
          <p:cNvSpPr/>
          <p:nvPr/>
        </p:nvSpPr>
        <p:spPr>
          <a:xfrm>
            <a:off x="10465725" y="538664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854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287081" y="968082"/>
            <a:ext cx="2088129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Prestanem</a:t>
            </a:r>
            <a:endParaRPr lang="sk-SK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2368208" y="968082"/>
            <a:ext cx="9708562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aždý deň tráviť veľa času pri počítačových hrách. 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542260" y="1"/>
            <a:ext cx="11196084" cy="680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ln>
                  <a:solidFill>
                    <a:srgbClr val="FF0000"/>
                  </a:solidFill>
                </a:ln>
              </a:rPr>
              <a:t>Klikni</a:t>
            </a:r>
            <a:r>
              <a:rPr lang="sk-SK" sz="2800" b="1" dirty="0" smtClean="0"/>
              <a:t> vo vete na </a:t>
            </a:r>
            <a:r>
              <a:rPr lang="sk-SK" sz="2800" b="1" dirty="0"/>
              <a:t>neplnovýznamové </a:t>
            </a:r>
            <a:r>
              <a:rPr lang="sk-SK" sz="2800" b="1" dirty="0" smtClean="0"/>
              <a:t>sloveso.</a:t>
            </a:r>
            <a:endParaRPr lang="sk-SK" sz="2800" b="1" dirty="0"/>
          </a:p>
        </p:txBody>
      </p:sp>
      <p:sp>
        <p:nvSpPr>
          <p:cNvPr id="5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287078" y="1925883"/>
            <a:ext cx="2221946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zajtra sa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2509024" y="1925883"/>
            <a:ext cx="1494264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začnem 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287080" y="2819062"/>
            <a:ext cx="1619779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Rodičov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1828800" y="3712241"/>
            <a:ext cx="10247970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sadnúť k Tomášovi?“ pýta sa malý Mirko pani učiteľky. 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287078" y="4503486"/>
            <a:ext cx="2892057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Keď ideme von, 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281503" y="6179844"/>
            <a:ext cx="5149141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dodržiavame hygienu rúk, 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003288" y="1925883"/>
            <a:ext cx="8073482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vedomito pripravovať na vyučovanie.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906859" y="2827128"/>
            <a:ext cx="1360448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chcem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163702" y="4503486"/>
            <a:ext cx="1542113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musíme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077738" y="5354431"/>
            <a:ext cx="1628078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ačínajú 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287079" y="3712241"/>
            <a:ext cx="1541721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„Smiem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229962" y="2819062"/>
            <a:ext cx="8846808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prekvapiť dobrými výsledkami a vedomosťami. 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287078" y="5354431"/>
            <a:ext cx="2790659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záhradách už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705814" y="5354431"/>
            <a:ext cx="7370957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učať ovocné stromy a ríbezľové kríky.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671970" y="4503486"/>
            <a:ext cx="5103798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chrániť nos i ústa rúškom.  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5430644" y="6179844"/>
            <a:ext cx="1661531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môžeme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7092175" y="6179844"/>
            <a:ext cx="4984595" cy="523220"/>
          </a:xfrm>
          <a:prstGeom prst="rect">
            <a:avLst/>
          </a:prstGeom>
          <a:solidFill>
            <a:srgbClr val="F98151"/>
          </a:solidFill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k-SK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bedovať v školskej jedálni.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lačidlo akcie: Dopredu alebo Ďalej 13">
            <a:hlinkClick r:id="" action="ppaction://hlinkshowjump?jump=nextslide" highlightClick="1"/>
          </p:cNvPr>
          <p:cNvSpPr/>
          <p:nvPr/>
        </p:nvSpPr>
        <p:spPr>
          <a:xfrm>
            <a:off x="10226186" y="4312015"/>
            <a:ext cx="1512157" cy="9083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304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7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7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7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7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7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7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7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7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289933" y="78059"/>
            <a:ext cx="11675326" cy="1661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altLang="sk-SK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Vypíš </a:t>
            </a:r>
            <a:r>
              <a:rPr lang="sk-SK" altLang="sk-SK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  textu </a:t>
            </a:r>
            <a:r>
              <a:rPr lang="sk-SK" altLang="sk-SK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neplnovýznamov</a:t>
            </a:r>
            <a:r>
              <a:rPr lang="sk-SK" altLang="sk-SK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sk-SK" altLang="sk-SK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sloves</a:t>
            </a:r>
            <a:r>
              <a:rPr lang="sk-SK" altLang="sk-SK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sk-SK" altLang="sk-SK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</a:t>
            </a:r>
            <a:r>
              <a:rPr lang="sk-SK" altLang="sk-SK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sk-SK" altLang="sk-SK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</a:t>
            </a:r>
            <a:r>
              <a:rPr lang="sk-SK" altLang="sk-SK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sk-SK" altLang="sk-SK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vne ich </a:t>
            </a:r>
            <a:r>
              <a:rPr lang="sk-SK" altLang="sk-SK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zatrieď do </a:t>
            </a:r>
            <a:r>
              <a:rPr lang="sk-SK" altLang="sk-SK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tabuľky</a:t>
            </a:r>
            <a:r>
              <a:rPr lang="sk-SK" altLang="sk-SK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sk-SK" altLang="sk-SK" sz="1600" dirty="0">
              <a:solidFill>
                <a:schemeClr val="tx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67268" y="1739590"/>
            <a:ext cx="118314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400" b="1" i="1" dirty="0">
                <a:solidFill>
                  <a:schemeClr val="bg1"/>
                </a:solidFill>
              </a:rPr>
              <a:t>Počas vyučovania nesmieme používať mobily. Tie môžeme používať iba cez prestávky. </a:t>
            </a:r>
            <a:r>
              <a:rPr lang="sk-SK" sz="2400" b="1" i="1" dirty="0" smtClean="0">
                <a:solidFill>
                  <a:schemeClr val="bg1"/>
                </a:solidFill>
              </a:rPr>
              <a:t>Na </a:t>
            </a:r>
            <a:r>
              <a:rPr lang="sk-SK" sz="2400" b="1" i="1" dirty="0">
                <a:solidFill>
                  <a:schemeClr val="bg1"/>
                </a:solidFill>
              </a:rPr>
              <a:t>matematike smieme používať kalkulačku. Prestaneme vyrušovať </a:t>
            </a:r>
            <a:r>
              <a:rPr lang="sk-SK" sz="2400" b="1" i="1" dirty="0" smtClean="0">
                <a:solidFill>
                  <a:schemeClr val="bg1"/>
                </a:solidFill>
              </a:rPr>
              <a:t>počas vysvetľovania </a:t>
            </a:r>
            <a:r>
              <a:rPr lang="sk-SK" sz="2400" b="1" i="1" dirty="0">
                <a:solidFill>
                  <a:schemeClr val="bg1"/>
                </a:solidFill>
              </a:rPr>
              <a:t>nového učiva? So spolužiačkou si začínam dobre rozumieť. Prestaň </a:t>
            </a:r>
            <a:r>
              <a:rPr lang="sk-SK" sz="2400" b="1" i="1" dirty="0" smtClean="0">
                <a:solidFill>
                  <a:schemeClr val="bg1"/>
                </a:solidFill>
              </a:rPr>
              <a:t>odvrávať rodičom! </a:t>
            </a:r>
            <a:r>
              <a:rPr lang="sk-SK" sz="2400" b="1" i="1" dirty="0">
                <a:solidFill>
                  <a:schemeClr val="bg1"/>
                </a:solidFill>
              </a:rPr>
              <a:t>Chcem sa zdokonaliť  v pravopise. Musím si písať domáce </a:t>
            </a:r>
            <a:r>
              <a:rPr lang="sk-SK" sz="2400" b="1" i="1" dirty="0" smtClean="0">
                <a:solidFill>
                  <a:schemeClr val="bg1"/>
                </a:solidFill>
              </a:rPr>
              <a:t>úlohy. Začnem </a:t>
            </a:r>
            <a:r>
              <a:rPr lang="sk-SK" sz="2400" b="1" i="1" dirty="0">
                <a:solidFill>
                  <a:schemeClr val="bg1"/>
                </a:solidFill>
              </a:rPr>
              <a:t>sa slušne správať  a prestanem skákať pri rozhovore do reči. Chcel </a:t>
            </a:r>
            <a:r>
              <a:rPr lang="sk-SK" sz="2400" b="1" i="1" dirty="0" smtClean="0">
                <a:solidFill>
                  <a:schemeClr val="bg1"/>
                </a:solidFill>
              </a:rPr>
              <a:t>pomôcť s</a:t>
            </a:r>
            <a:r>
              <a:rPr lang="sk-SK" sz="2400" b="1" i="1" dirty="0">
                <a:solidFill>
                  <a:schemeClr val="bg1"/>
                </a:solidFill>
              </a:rPr>
              <a:t> prípravou programu. Musím sa naučiť  báseň spamäti. Začnem pravidelne cvičiť.</a:t>
            </a:r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943260"/>
              </p:ext>
            </p:extLst>
          </p:nvPr>
        </p:nvGraphicFramePr>
        <p:xfrm>
          <a:off x="6858000" y="5096106"/>
          <a:ext cx="5006898" cy="16923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06898">
                  <a:extLst>
                    <a:ext uri="{9D8B030D-6E8A-4147-A177-3AD203B41FA5}">
                      <a16:colId xmlns:a16="http://schemas.microsoft.com/office/drawing/2014/main" val="4052266364"/>
                    </a:ext>
                  </a:extLst>
                </a:gridCol>
              </a:tblGrid>
              <a:tr h="27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začiatok deja: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425141"/>
                  </a:ext>
                </a:extLst>
              </a:tr>
              <a:tr h="27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koniec deja: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0667270"/>
                  </a:ext>
                </a:extLst>
              </a:tr>
              <a:tr h="27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nevyhnutnosť konať dej: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8474012"/>
                  </a:ext>
                </a:extLst>
              </a:tr>
              <a:tr h="27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dovolenie vykonať dej: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6692043"/>
                  </a:ext>
                </a:extLst>
              </a:tr>
              <a:tr h="27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vôľa, chuť vykonať dej: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723592"/>
                  </a:ext>
                </a:extLst>
              </a:tr>
              <a:tr h="290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možnosť vykonať dej: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7015694"/>
                  </a:ext>
                </a:extLst>
              </a:tr>
            </a:tbl>
          </a:graphicData>
        </a:graphic>
      </p:graphicFrame>
      <p:sp>
        <p:nvSpPr>
          <p:cNvPr id="3" name="Tlačidlo akcie: Dopredu alebo Ďalej 2">
            <a:hlinkClick r:id="" action="ppaction://hlinkshowjump?jump=nextslide" highlightClick="1"/>
          </p:cNvPr>
          <p:cNvSpPr/>
          <p:nvPr/>
        </p:nvSpPr>
        <p:spPr>
          <a:xfrm>
            <a:off x="457200" y="5636029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63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1484" y="602166"/>
            <a:ext cx="7437862" cy="51927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sk-SK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4800" b="1" dirty="0" smtClean="0">
                <a:latin typeface="Arial" pitchFamily="34" charset="0"/>
                <a:cs typeface="Arial" pitchFamily="34" charset="0"/>
              </a:rPr>
            </a:br>
            <a:r>
              <a:rPr lang="sk-SK" sz="5400" b="1" dirty="0" err="1" smtClean="0">
                <a:latin typeface="Arial" pitchFamily="34" charset="0"/>
                <a:cs typeface="Arial" pitchFamily="34" charset="0"/>
              </a:rPr>
              <a:t>ďakUJEM</a:t>
            </a:r>
            <a:r>
              <a:rPr lang="sk-SK" sz="5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sk-SK" sz="5400" b="1" dirty="0" smtClean="0">
                <a:latin typeface="Arial" pitchFamily="34" charset="0"/>
                <a:cs typeface="Arial" pitchFamily="34" charset="0"/>
              </a:rPr>
            </a:br>
            <a:r>
              <a:rPr lang="sk-SK" sz="5400" b="1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sk-SK" sz="5400" b="1" dirty="0">
                <a:latin typeface="Arial" pitchFamily="34" charset="0"/>
                <a:cs typeface="Arial" pitchFamily="34" charset="0"/>
              </a:rPr>
              <a:t>sústredenie </a:t>
            </a:r>
            <a:r>
              <a:rPr lang="sk-SK" sz="5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5400" b="1" dirty="0" smtClean="0">
                <a:latin typeface="Arial" pitchFamily="34" charset="0"/>
                <a:cs typeface="Arial" pitchFamily="34" charset="0"/>
              </a:rPr>
            </a:br>
            <a:r>
              <a:rPr lang="sk-SK" sz="5400" b="1" dirty="0" smtClean="0">
                <a:latin typeface="Arial" pitchFamily="34" charset="0"/>
                <a:cs typeface="Arial" pitchFamily="34" charset="0"/>
              </a:rPr>
              <a:t>a </a:t>
            </a:r>
            <a:br>
              <a:rPr lang="sk-SK" sz="5400" b="1" dirty="0" smtClean="0">
                <a:latin typeface="Arial" pitchFamily="34" charset="0"/>
                <a:cs typeface="Arial" pitchFamily="34" charset="0"/>
              </a:rPr>
            </a:br>
            <a:r>
              <a:rPr lang="sk-SK" sz="5400" b="1" dirty="0" smtClean="0">
                <a:latin typeface="Arial" pitchFamily="34" charset="0"/>
                <a:cs typeface="Arial" pitchFamily="34" charset="0"/>
              </a:rPr>
              <a:t>pozornosť.</a:t>
            </a:r>
            <a:r>
              <a:rPr lang="sk-SK" sz="5400" b="1" dirty="0">
                <a:latin typeface="Arial" pitchFamily="34" charset="0"/>
                <a:cs typeface="Arial" pitchFamily="34" charset="0"/>
              </a:rPr>
              <a:t/>
            </a:r>
            <a:br>
              <a:rPr lang="sk-SK" sz="5400" b="1" dirty="0">
                <a:latin typeface="Arial" pitchFamily="34" charset="0"/>
                <a:cs typeface="Arial" pitchFamily="34" charset="0"/>
              </a:rPr>
            </a:br>
            <a:endParaRPr lang="sk-SK" sz="5400" dirty="0"/>
          </a:p>
        </p:txBody>
      </p:sp>
      <p:pic>
        <p:nvPicPr>
          <p:cNvPr id="3084" name="Picture 12" descr="https://img1.picmix.com/output/stamp/normal/0/8/9/8/1168980_430e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56" y="1984916"/>
            <a:ext cx="22479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4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321</TotalTime>
  <Words>445</Words>
  <Application>Microsoft Office PowerPoint</Application>
  <PresentationFormat>Širokouhlá</PresentationFormat>
  <Paragraphs>71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Výsek</vt:lpstr>
      <vt:lpstr>Plnovýznamové  a  neplnovýznamové slovesá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ďakUJEM  za sústredenie  a  pozornosť.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Plnovýznamové  a  neplnovýznamové slovesá</dc:title>
  <dc:creator>ucitel</dc:creator>
  <cp:lastModifiedBy>Ucitel</cp:lastModifiedBy>
  <cp:revision>40</cp:revision>
  <dcterms:created xsi:type="dcterms:W3CDTF">2021-02-06T13:53:30Z</dcterms:created>
  <dcterms:modified xsi:type="dcterms:W3CDTF">2021-02-16T18:17:32Z</dcterms:modified>
</cp:coreProperties>
</file>