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C7C25D-5300-4765-A062-90B4A88A21F1}" type="datetimeFigureOut">
              <a:rPr lang="sk-SK" smtClean="0"/>
              <a:t>20. 11. 2012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6C81C7-2D4B-4DB9-9068-B5A49D07C8AC}" type="slidenum">
              <a:rPr lang="sk-SK" smtClean="0"/>
              <a:t>‹#›</a:t>
            </a:fld>
            <a:endParaRPr lang="sk-SK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t>20. 11. 2012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t>‹#›</a:t>
            </a:fld>
            <a:endParaRPr lang="sk-SK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t>20. 11. 2012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t>‹#›</a:t>
            </a:fld>
            <a:endParaRPr lang="sk-SK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t>20. 11. 2012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t>20. 11. 2012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t>20. 11. 2012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t>20. 11. 2012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t>‹#›</a:t>
            </a:fld>
            <a:endParaRPr lang="sk-SK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t>20. 11. 2012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t>‹#›</a:t>
            </a:fld>
            <a:endParaRPr lang="sk-SK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t>20. 11. 2012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t>20. 11. 2012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t>20. 11. 2012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7C7C25D-5300-4765-A062-90B4A88A21F1}" type="datetimeFigureOut">
              <a:rPr lang="sk-SK" smtClean="0"/>
              <a:t>20. 11. 2012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76C81C7-2D4B-4DB9-9068-B5A49D07C8A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z/" TargetMode="External"/><Relationship Id="rId2" Type="http://schemas.openxmlformats.org/officeDocument/2006/relationships/hyperlink" Target="http://www.wikipedia.s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Spoluobčania, </a:t>
            </a:r>
            <a:r>
              <a:rPr lang="sk-SK" smtClean="0"/>
              <a:t>či protivníci? 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Vypracoval: Branislav </a:t>
            </a:r>
            <a:r>
              <a:rPr lang="sk-SK" dirty="0" err="1" smtClean="0"/>
              <a:t>Benčič</a:t>
            </a:r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6282" cy="103993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79208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2446"/>
            <a:ext cx="1597719" cy="101555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357750"/>
            <a:ext cx="3048000" cy="149542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181" y="5853175"/>
            <a:ext cx="1476429" cy="100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42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Zhruba </a:t>
            </a:r>
            <a:r>
              <a:rPr lang="sk-SK" b="1" dirty="0" smtClean="0"/>
              <a:t>62000</a:t>
            </a:r>
            <a:r>
              <a:rPr lang="sk-SK" dirty="0" smtClean="0"/>
              <a:t> </a:t>
            </a:r>
            <a:r>
              <a:rPr lang="sk-SK" b="1" dirty="0" smtClean="0"/>
              <a:t>obyvateľov Slovenska </a:t>
            </a:r>
            <a:r>
              <a:rPr lang="sk-SK" dirty="0" smtClean="0"/>
              <a:t>sa prihlásilo </a:t>
            </a:r>
            <a:r>
              <a:rPr lang="sk-SK" b="1" dirty="0" smtClean="0"/>
              <a:t>k rómskej etnickej skupine</a:t>
            </a:r>
            <a:r>
              <a:rPr lang="sk-SK" dirty="0" smtClean="0"/>
              <a:t>...</a:t>
            </a:r>
          </a:p>
          <a:p>
            <a:r>
              <a:rPr lang="sk-SK" dirty="0" smtClean="0"/>
              <a:t>Patrili k najchudobnejším vrstvám </a:t>
            </a:r>
            <a:r>
              <a:rPr lang="sk-SK" dirty="0" err="1" smtClean="0"/>
              <a:t>spločnosti</a:t>
            </a:r>
            <a:endParaRPr lang="sk-SK" dirty="0" smtClean="0"/>
          </a:p>
          <a:p>
            <a:r>
              <a:rPr lang="sk-SK" b="1" dirty="0" smtClean="0"/>
              <a:t>Žili izolovane </a:t>
            </a:r>
            <a:r>
              <a:rPr lang="sk-SK" dirty="0" smtClean="0"/>
              <a:t>v osadách</a:t>
            </a:r>
            <a:r>
              <a:rPr lang="sk-SK" b="1" dirty="0" smtClean="0"/>
              <a:t> na okrajoch miest </a:t>
            </a:r>
            <a:r>
              <a:rPr lang="sk-SK" dirty="0" smtClean="0"/>
              <a:t>a </a:t>
            </a:r>
            <a:r>
              <a:rPr lang="sk-SK" b="1" dirty="0" smtClean="0"/>
              <a:t>dedín</a:t>
            </a:r>
            <a:r>
              <a:rPr lang="sk-SK" dirty="0" smtClean="0"/>
              <a:t> alebo </a:t>
            </a:r>
            <a:r>
              <a:rPr lang="sk-SK" b="1" dirty="0" smtClean="0"/>
              <a:t>kočovali...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V roku </a:t>
            </a:r>
            <a:r>
              <a:rPr lang="sk-SK" b="1" dirty="0" smtClean="0">
                <a:solidFill>
                  <a:srgbClr val="FF0000"/>
                </a:solidFill>
              </a:rPr>
              <a:t>1927</a:t>
            </a:r>
            <a:r>
              <a:rPr lang="sk-SK" dirty="0" smtClean="0">
                <a:solidFill>
                  <a:srgbClr val="FF0000"/>
                </a:solidFill>
              </a:rPr>
              <a:t> bol prijatý </a:t>
            </a:r>
            <a:r>
              <a:rPr lang="sk-SK" u="sng" dirty="0" smtClean="0">
                <a:solidFill>
                  <a:srgbClr val="FF0000"/>
                </a:solidFill>
              </a:rPr>
              <a:t>nedemokratický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b="1" dirty="0" smtClean="0">
                <a:solidFill>
                  <a:srgbClr val="FF0000"/>
                </a:solidFill>
              </a:rPr>
              <a:t>zákon „o potulných cigánoch,“ </a:t>
            </a:r>
            <a:r>
              <a:rPr lang="sk-SK" dirty="0" smtClean="0">
                <a:solidFill>
                  <a:srgbClr val="FF0000"/>
                </a:solidFill>
              </a:rPr>
              <a:t>ktorý ich zbavil základných občianskych práv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455489"/>
            <a:ext cx="7756263" cy="1054250"/>
          </a:xfrm>
        </p:spPr>
        <p:txBody>
          <a:bodyPr/>
          <a:lstStyle/>
          <a:p>
            <a:r>
              <a:rPr lang="sk-SK" dirty="0" smtClean="0"/>
              <a:t>Rómska otázka</a:t>
            </a:r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20" b="12869"/>
          <a:stretch/>
        </p:blipFill>
        <p:spPr>
          <a:xfrm>
            <a:off x="-180528" y="1858"/>
            <a:ext cx="2346420" cy="151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6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 smtClean="0"/>
              <a:t>Národnostná rozmanitosť </a:t>
            </a:r>
            <a:r>
              <a:rPr lang="sk-SK" dirty="0" smtClean="0"/>
              <a:t>na Slovensku </a:t>
            </a:r>
            <a:r>
              <a:rPr lang="sk-SK" u="sng" dirty="0" smtClean="0"/>
              <a:t>neprinášala</a:t>
            </a:r>
            <a:r>
              <a:rPr lang="sk-SK" dirty="0" smtClean="0"/>
              <a:t> </a:t>
            </a:r>
            <a:r>
              <a:rPr lang="sk-SK" u="sng" dirty="0" smtClean="0"/>
              <a:t>iba problémy </a:t>
            </a:r>
            <a:r>
              <a:rPr lang="sk-SK" dirty="0" smtClean="0"/>
              <a:t>a konflikty, práve naopak =&gt; </a:t>
            </a:r>
            <a:r>
              <a:rPr lang="sk-SK" u="sng" dirty="0" smtClean="0"/>
              <a:t>väčšina Slovákov žila v zhode s</a:t>
            </a:r>
            <a:r>
              <a:rPr lang="sk-SK" dirty="0" smtClean="0"/>
              <a:t> národnostnými </a:t>
            </a:r>
            <a:r>
              <a:rPr lang="sk-SK" u="sng" dirty="0" smtClean="0"/>
              <a:t>menšinam</a:t>
            </a:r>
            <a:r>
              <a:rPr lang="sk-SK" dirty="0" smtClean="0"/>
              <a:t>i...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Národnostná pestrosť...</a:t>
            </a:r>
            <a:endParaRPr lang="sk-SK" dirty="0"/>
          </a:p>
        </p:txBody>
      </p:sp>
      <p:sp>
        <p:nvSpPr>
          <p:cNvPr id="4" name="TextovéPole 3"/>
          <p:cNvSpPr txBox="1"/>
          <p:nvPr/>
        </p:nvSpPr>
        <p:spPr>
          <a:xfrm>
            <a:off x="965862" y="5085184"/>
            <a:ext cx="7733207" cy="92333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N</a:t>
            </a:r>
            <a:r>
              <a:rPr lang="sk-SK" dirty="0" smtClean="0"/>
              <a:t>árodnostný problém, nebol iba problémom I. československej republiky,</a:t>
            </a:r>
          </a:p>
          <a:p>
            <a:pPr algn="ctr"/>
            <a:r>
              <a:rPr lang="sk-SK" dirty="0"/>
              <a:t>b</a:t>
            </a:r>
            <a:r>
              <a:rPr lang="sk-SK" dirty="0" smtClean="0"/>
              <a:t>ol celoeurópskym problémom a nikdy sa ho nepodarilo uspokojivo </a:t>
            </a:r>
          </a:p>
          <a:p>
            <a:pPr algn="ctr"/>
            <a:r>
              <a:rPr lang="sk-SK" dirty="0"/>
              <a:t>v</a:t>
            </a:r>
            <a:r>
              <a:rPr lang="sk-SK" dirty="0" smtClean="0"/>
              <a:t>yriešiť </a:t>
            </a:r>
            <a:r>
              <a:rPr lang="sk-SK" dirty="0" smtClean="0">
                <a:sym typeface="Wingdings" pitchFamily="2" charset="2"/>
              </a:rPr>
              <a:t> pretrváva doteraz</a:t>
            </a:r>
            <a:endParaRPr lang="sk-SK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3016"/>
            <a:ext cx="1403648" cy="86409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573016"/>
            <a:ext cx="1544725" cy="82942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559431"/>
            <a:ext cx="1440160" cy="79208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490004"/>
            <a:ext cx="1384533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4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hlinkClick r:id="rId2"/>
              </a:rPr>
              <a:t>www.wikipedia.sk</a:t>
            </a:r>
            <a:endParaRPr lang="sk-SK" dirty="0" smtClean="0"/>
          </a:p>
          <a:p>
            <a:r>
              <a:rPr lang="sk-SK" dirty="0" err="1" smtClean="0">
                <a:hlinkClick r:id="rId3"/>
              </a:rPr>
              <a:t>www.wikipedia.cz</a:t>
            </a:r>
            <a:endParaRPr lang="sk-SK" dirty="0" smtClean="0"/>
          </a:p>
          <a:p>
            <a:r>
              <a:rPr lang="sk-SK" dirty="0" smtClean="0"/>
              <a:t>Alternatívna učebnica dejepisu pre 9. ročník ZŠ: Slovensko v 20. storočí; R. </a:t>
            </a:r>
            <a:r>
              <a:rPr lang="sk-SK" dirty="0" err="1" smtClean="0"/>
              <a:t>Letz</a:t>
            </a:r>
            <a:endParaRPr lang="sk-SK" dirty="0" smtClean="0"/>
          </a:p>
          <a:p>
            <a:r>
              <a:rPr lang="sk-SK" dirty="0" smtClean="0"/>
              <a:t>Nová učebnica dejepisu pre 9. ročník ZŠ; D. Kováč, V. </a:t>
            </a:r>
            <a:r>
              <a:rPr lang="sk-SK" dirty="0" err="1" smtClean="0"/>
              <a:t>Kratochvíl</a:t>
            </a:r>
            <a:r>
              <a:rPr lang="sk-SK" dirty="0" smtClean="0"/>
              <a:t>, I. Kamenec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Použitá literatúra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921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I. československá republika </a:t>
            </a:r>
            <a:r>
              <a:rPr lang="sk-SK" dirty="0" smtClean="0"/>
              <a:t>(1918 – 1938) bola </a:t>
            </a:r>
            <a:r>
              <a:rPr lang="sk-SK" b="1" dirty="0" smtClean="0"/>
              <a:t>mnohonárodnostným štátom</a:t>
            </a:r>
            <a:r>
              <a:rPr lang="sk-SK" dirty="0" smtClean="0"/>
              <a:t>...</a:t>
            </a:r>
          </a:p>
          <a:p>
            <a:r>
              <a:rPr lang="sk-SK" b="1" dirty="0" smtClean="0"/>
              <a:t>Okrem</a:t>
            </a:r>
            <a:r>
              <a:rPr lang="sk-SK" dirty="0" smtClean="0"/>
              <a:t> dvoch </a:t>
            </a:r>
            <a:r>
              <a:rPr lang="sk-SK" b="1" dirty="0" smtClean="0"/>
              <a:t>hlavných národov </a:t>
            </a:r>
            <a:r>
              <a:rPr lang="sk-SK" dirty="0" smtClean="0">
                <a:solidFill>
                  <a:srgbClr val="FF0000"/>
                </a:solidFill>
              </a:rPr>
              <a:t>Slovákov</a:t>
            </a:r>
            <a:r>
              <a:rPr lang="sk-SK" dirty="0" smtClean="0"/>
              <a:t> a </a:t>
            </a:r>
            <a:r>
              <a:rPr lang="sk-SK" dirty="0" smtClean="0">
                <a:solidFill>
                  <a:srgbClr val="FF0000"/>
                </a:solidFill>
              </a:rPr>
              <a:t>Čechov</a:t>
            </a:r>
            <a:r>
              <a:rPr lang="sk-SK" dirty="0" smtClean="0"/>
              <a:t> </a:t>
            </a:r>
            <a:r>
              <a:rPr lang="sk-SK" dirty="0" smtClean="0"/>
              <a:t>ju tvorili </a:t>
            </a:r>
            <a:r>
              <a:rPr lang="sk-SK" b="1" dirty="0" smtClean="0"/>
              <a:t>národnostné menšiny</a:t>
            </a:r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Mnohonárodnostný štát</a:t>
            </a:r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437112"/>
            <a:ext cx="3048000" cy="149542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635896" y="5009207"/>
            <a:ext cx="5379999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O </a:t>
            </a:r>
            <a:r>
              <a:rPr lang="sk-SK" u="sng" dirty="0" smtClean="0"/>
              <a:t>I. československej republike </a:t>
            </a:r>
            <a:r>
              <a:rPr lang="sk-SK" dirty="0" smtClean="0"/>
              <a:t>sa zvyklo hovoriť</a:t>
            </a:r>
          </a:p>
          <a:p>
            <a:pPr algn="ctr"/>
            <a:r>
              <a:rPr lang="sk-SK" dirty="0"/>
              <a:t>a</a:t>
            </a:r>
            <a:r>
              <a:rPr lang="sk-SK" dirty="0" smtClean="0"/>
              <a:t>j ako o „malom“ Rakúsko – Uhorsku...čo myslíte,</a:t>
            </a:r>
          </a:p>
          <a:p>
            <a:pPr algn="ctr"/>
            <a:r>
              <a:rPr lang="sk-SK" dirty="0"/>
              <a:t>p</a:t>
            </a:r>
            <a:r>
              <a:rPr lang="sk-SK" dirty="0" smtClean="0"/>
              <a:t>rečo asi?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4426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</a:t>
            </a:r>
            <a:r>
              <a:rPr lang="sk-SK" u="sng" dirty="0" smtClean="0"/>
              <a:t>I. československej republike </a:t>
            </a:r>
            <a:r>
              <a:rPr lang="sk-SK" dirty="0" smtClean="0"/>
              <a:t>bolo nasledovné národnostné zloženie: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>
                <a:solidFill>
                  <a:srgbClr val="FF0000"/>
                </a:solidFill>
              </a:rPr>
              <a:t>Česi – 7 miliónov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Nemci – 3,3 milióna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>
                <a:solidFill>
                  <a:srgbClr val="FF0000"/>
                </a:solidFill>
              </a:rPr>
              <a:t>Slováci – 2,3 milióna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Maďari – 0,7 milióna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err="1" smtClean="0"/>
              <a:t>Rusíni</a:t>
            </a:r>
            <a:r>
              <a:rPr lang="sk-SK" dirty="0" smtClean="0"/>
              <a:t> – 0,5 milióna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Národnostné zloženie...</a:t>
            </a:r>
            <a:endParaRPr lang="sk-SK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03812" y="5103674"/>
            <a:ext cx="6126998" cy="175432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Všimnite si, že I. ČSR bola mnohonárodnostným </a:t>
            </a:r>
          </a:p>
          <a:p>
            <a:pPr algn="ctr"/>
            <a:r>
              <a:rPr lang="sk-SK" dirty="0"/>
              <a:t>š</a:t>
            </a:r>
            <a:r>
              <a:rPr lang="sk-SK" dirty="0" smtClean="0"/>
              <a:t>tátom, kde ani jeden z národov nebol väčšinový</a:t>
            </a:r>
          </a:p>
          <a:p>
            <a:pPr marL="285750" indent="-285750" algn="ctr">
              <a:buFont typeface="Symbol"/>
              <a:buChar char="Þ"/>
            </a:pPr>
            <a:r>
              <a:rPr lang="sk-SK" dirty="0" smtClean="0"/>
              <a:t>Čechov bolo iba 46%...preto jedným z východísk </a:t>
            </a:r>
          </a:p>
          <a:p>
            <a:pPr algn="ctr"/>
            <a:r>
              <a:rPr lang="sk-SK" dirty="0"/>
              <a:t>v</a:t>
            </a:r>
            <a:r>
              <a:rPr lang="sk-SK" dirty="0" smtClean="0"/>
              <a:t> argumentácii proti nepriateľom ČSR bolo tvrdenie </a:t>
            </a:r>
          </a:p>
          <a:p>
            <a:pPr algn="ctr"/>
            <a:r>
              <a:rPr lang="sk-SK" dirty="0"/>
              <a:t>o</a:t>
            </a:r>
            <a:r>
              <a:rPr lang="sk-SK" dirty="0" smtClean="0"/>
              <a:t> jednotnom československom národe, ktorý by tak tvoril</a:t>
            </a:r>
          </a:p>
          <a:p>
            <a:pPr algn="ctr"/>
            <a:r>
              <a:rPr lang="sk-SK" dirty="0"/>
              <a:t>v</a:t>
            </a:r>
            <a:r>
              <a:rPr lang="sk-SK" dirty="0" smtClean="0"/>
              <a:t>äčšinu </a:t>
            </a:r>
            <a:r>
              <a:rPr lang="sk-SK" dirty="0" smtClean="0">
                <a:sym typeface="Wingdings" pitchFamily="2" charset="2"/>
              </a:rPr>
              <a:t> 60%  koncepcia „čechoslovakizmu“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608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Na Slovensku </a:t>
            </a:r>
            <a:r>
              <a:rPr lang="sk-SK" dirty="0" smtClean="0"/>
              <a:t>boli </a:t>
            </a:r>
            <a:r>
              <a:rPr lang="sk-SK" b="1" dirty="0" smtClean="0"/>
              <a:t>najpočetnejšou</a:t>
            </a:r>
            <a:r>
              <a:rPr lang="sk-SK" dirty="0" smtClean="0"/>
              <a:t> národnostnou </a:t>
            </a:r>
            <a:r>
              <a:rPr lang="sk-SK" b="1" dirty="0" smtClean="0"/>
              <a:t>menšinou maďarskí občania</a:t>
            </a:r>
            <a:r>
              <a:rPr lang="sk-SK" dirty="0" smtClean="0"/>
              <a:t> ...</a:t>
            </a:r>
            <a:r>
              <a:rPr lang="sk-SK" b="1" dirty="0" smtClean="0"/>
              <a:t>z vládnuceho národa </a:t>
            </a:r>
            <a:r>
              <a:rPr lang="sk-SK" dirty="0" smtClean="0"/>
              <a:t>v bývalom Uhorsku sa takpovediac „z večera do rána“ </a:t>
            </a:r>
            <a:r>
              <a:rPr lang="sk-SK" b="1" dirty="0" smtClean="0"/>
              <a:t>stali</a:t>
            </a:r>
            <a:r>
              <a:rPr lang="sk-SK" dirty="0" smtClean="0"/>
              <a:t> národnostnou </a:t>
            </a:r>
            <a:r>
              <a:rPr lang="sk-SK" b="1" dirty="0" smtClean="0"/>
              <a:t>menšinou</a:t>
            </a:r>
            <a:r>
              <a:rPr lang="sk-SK" dirty="0" smtClean="0"/>
              <a:t> </a:t>
            </a:r>
            <a:r>
              <a:rPr lang="sk-SK" dirty="0" smtClean="0">
                <a:sym typeface="Wingdings" pitchFamily="2" charset="2"/>
              </a:rPr>
              <a:t> iba ťažko sa prispôsobovali novým pomerom v I. ČSR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Maďarská menšina</a:t>
            </a:r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509120"/>
            <a:ext cx="2476500" cy="164782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635896" y="5229200"/>
            <a:ext cx="4599336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Na Slovensku bola 17% maďarská menšina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802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Druhou najsilnejšou menšinou na Slovensku boli Nemci (Horný a Dolný Spiš, Handlová...)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Nemecká menšina</a:t>
            </a:r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221088"/>
            <a:ext cx="2057400" cy="11811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843808" y="4653136"/>
            <a:ext cx="452720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sk-SK" dirty="0" smtClean="0"/>
              <a:t>Na Slovensku bola 4,5% nemecká menšina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672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Národnostná menšina </a:t>
            </a:r>
            <a:r>
              <a:rPr lang="sk-SK" b="1" dirty="0" err="1" smtClean="0"/>
              <a:t>Rusínov</a:t>
            </a:r>
            <a:r>
              <a:rPr lang="sk-SK" b="1" dirty="0" smtClean="0"/>
              <a:t> a Ukrajincov </a:t>
            </a:r>
            <a:r>
              <a:rPr lang="sk-SK" dirty="0" smtClean="0"/>
              <a:t>tvorila na Slovensku </a:t>
            </a:r>
            <a:r>
              <a:rPr lang="sk-SK" b="1" dirty="0" smtClean="0"/>
              <a:t>2,5%</a:t>
            </a:r>
            <a:r>
              <a:rPr lang="sk-SK" dirty="0" smtClean="0"/>
              <a:t> </a:t>
            </a:r>
            <a:r>
              <a:rPr lang="sk-SK" dirty="0" smtClean="0">
                <a:sym typeface="Wingdings" pitchFamily="2" charset="2"/>
              </a:rPr>
              <a:t> v bývalom Uhorsku im hrozilo splynutie s vládnucim národom (rovnako aj Slovákom), ale v I. ČSR (1918 – 1938) sa mohli slobodne rozvíjať  </a:t>
            </a:r>
            <a:r>
              <a:rPr lang="sk-SK" dirty="0" smtClean="0">
                <a:solidFill>
                  <a:srgbClr val="FF0000"/>
                </a:solidFill>
                <a:sym typeface="Wingdings" pitchFamily="2" charset="2"/>
              </a:rPr>
              <a:t>nachádzali sa hlavne na území </a:t>
            </a:r>
            <a:r>
              <a:rPr lang="sk-SK" b="1" dirty="0" smtClean="0">
                <a:solidFill>
                  <a:srgbClr val="FF0000"/>
                </a:solidFill>
                <a:sym typeface="Wingdings" pitchFamily="2" charset="2"/>
              </a:rPr>
              <a:t>Podkarpatskej Rusi</a:t>
            </a:r>
            <a:r>
              <a:rPr lang="sk-SK" dirty="0" smtClean="0">
                <a:solidFill>
                  <a:srgbClr val="FF0000"/>
                </a:solidFill>
                <a:sym typeface="Wingdings" pitchFamily="2" charset="2"/>
              </a:rPr>
              <a:t>, ktorá bola súčasťou I. ČSR medzivojnového obdobia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Ukrajinci a </a:t>
            </a:r>
            <a:r>
              <a:rPr lang="sk-SK" dirty="0" err="1" smtClean="0"/>
              <a:t>Rusíni</a:t>
            </a:r>
            <a:endParaRPr lang="sk-SK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91880" y="5212540"/>
            <a:ext cx="5347939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Na Slovensku bola zhruba 2,5%</a:t>
            </a:r>
          </a:p>
          <a:p>
            <a:pPr algn="ctr"/>
            <a:r>
              <a:rPr lang="sk-SK" dirty="0" smtClean="0"/>
              <a:t> </a:t>
            </a:r>
            <a:r>
              <a:rPr lang="sk-SK" dirty="0" err="1" smtClean="0"/>
              <a:t>rusínsko</a:t>
            </a:r>
            <a:r>
              <a:rPr lang="sk-SK" dirty="0" smtClean="0"/>
              <a:t> – ukrajinská menšina...prevažne </a:t>
            </a:r>
          </a:p>
          <a:p>
            <a:pPr algn="ctr"/>
            <a:r>
              <a:rPr lang="sk-SK" dirty="0"/>
              <a:t>n</a:t>
            </a:r>
            <a:r>
              <a:rPr lang="sk-SK" dirty="0" smtClean="0"/>
              <a:t>a území Podkarpatskej Rusi, ktorá bola súčasťou</a:t>
            </a:r>
          </a:p>
          <a:p>
            <a:pPr algn="ctr"/>
            <a:r>
              <a:rPr lang="sk-SK" dirty="0" smtClean="0"/>
              <a:t>I.ČSR (1918 – 1938)</a:t>
            </a:r>
            <a:endParaRPr lang="sk-SK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94116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4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 prvý raz sa pri sčítaní obyvateľstva objavila aj </a:t>
            </a:r>
            <a:r>
              <a:rPr lang="sk-SK" b="1" dirty="0" smtClean="0"/>
              <a:t>židovská národnosť </a:t>
            </a:r>
            <a:r>
              <a:rPr lang="sk-SK" dirty="0" smtClean="0"/>
              <a:t>&lt;= prihlásila sa k nej zhruba polovica obyvateľstva židovského vierovyznania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Židovská národnosť</a:t>
            </a:r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561138"/>
            <a:ext cx="2657475" cy="172402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491880" y="4822985"/>
            <a:ext cx="5391219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K židovskej národnosti sa prihlásilo zhruba </a:t>
            </a:r>
          </a:p>
          <a:p>
            <a:pPr algn="ctr"/>
            <a:r>
              <a:rPr lang="sk-SK" dirty="0" smtClean="0"/>
              <a:t>70000 ľudí, išlo hlavne o inteligenciu ako napr.:</a:t>
            </a:r>
          </a:p>
          <a:p>
            <a:pPr algn="ctr"/>
            <a:r>
              <a:rPr lang="sk-SK" dirty="0"/>
              <a:t>o</a:t>
            </a:r>
            <a:r>
              <a:rPr lang="sk-SK" dirty="0" smtClean="0"/>
              <a:t>bchodníci, bankári, podnikatelia, lekári, právnici,</a:t>
            </a:r>
          </a:p>
          <a:p>
            <a:pPr algn="ctr"/>
            <a:r>
              <a:rPr lang="sk-SK" dirty="0"/>
              <a:t>u</a:t>
            </a:r>
            <a:r>
              <a:rPr lang="sk-SK" dirty="0" smtClean="0"/>
              <a:t>čitelia...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6283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Česi na Slovensku tvorili osobitnú národnostnú skupinu</a:t>
            </a:r>
            <a:r>
              <a:rPr lang="sk-SK" dirty="0" smtClean="0"/>
              <a:t>...bolo ich tu zhruba </a:t>
            </a:r>
            <a:r>
              <a:rPr lang="sk-SK" b="1" dirty="0" smtClean="0"/>
              <a:t>120 000 </a:t>
            </a:r>
            <a:r>
              <a:rPr lang="sk-SK" dirty="0" smtClean="0"/>
              <a:t>a prichádzali sem za prácou (hlavne úradníci a učitelia) </a:t>
            </a:r>
            <a:r>
              <a:rPr lang="sk-SK" dirty="0" smtClean="0">
                <a:sym typeface="Wingdings" pitchFamily="2" charset="2"/>
              </a:rPr>
              <a:t></a:t>
            </a:r>
            <a:r>
              <a:rPr lang="sk-SK" dirty="0" smtClean="0">
                <a:solidFill>
                  <a:srgbClr val="FF0000"/>
                </a:solidFill>
              </a:rPr>
              <a:t> čo spočiatku malo svoj význam pri potláčaní maďarizácie a „naštartovaní“ školstva, </a:t>
            </a:r>
            <a:r>
              <a:rPr lang="sk-SK" dirty="0" smtClean="0">
                <a:solidFill>
                  <a:srgbClr val="00B050"/>
                </a:solidFill>
              </a:rPr>
              <a:t>ale neskôr zaberali pracovné miesta už vyštudovanej slovenskej inteligencii...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Česi na Slovensku...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5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 vytyčovaní hraníc československej republiky sa vláda zaviazala zachovávať:</a:t>
            </a:r>
          </a:p>
          <a:p>
            <a:pPr>
              <a:buFontTx/>
              <a:buChar char="-"/>
            </a:pPr>
            <a:r>
              <a:rPr lang="sk-SK" b="1" dirty="0" smtClean="0"/>
              <a:t>Politické</a:t>
            </a:r>
          </a:p>
          <a:p>
            <a:pPr>
              <a:buFontTx/>
              <a:buChar char="-"/>
            </a:pPr>
            <a:r>
              <a:rPr lang="sk-SK" b="1" dirty="0" smtClean="0"/>
              <a:t>Občianske</a:t>
            </a:r>
          </a:p>
          <a:p>
            <a:pPr>
              <a:buFontTx/>
              <a:buChar char="-"/>
            </a:pPr>
            <a:r>
              <a:rPr lang="sk-SK" b="1" dirty="0" smtClean="0"/>
              <a:t>Kultúrne </a:t>
            </a:r>
          </a:p>
          <a:p>
            <a:pPr>
              <a:buFontTx/>
              <a:buChar char="-"/>
            </a:pPr>
            <a:endParaRPr lang="sk-SK" dirty="0"/>
          </a:p>
          <a:p>
            <a:r>
              <a:rPr lang="sk-SK" i="1" dirty="0" smtClean="0"/>
              <a:t>Ak žilo v danej oblasti viacej ako 20% menšinového obyvateľstva </a:t>
            </a:r>
            <a:r>
              <a:rPr lang="sk-SK" i="1" dirty="0" smtClean="0">
                <a:sym typeface="Wingdings" pitchFamily="2" charset="2"/>
              </a:rPr>
              <a:t> na školách a úradoch sa mohol používať ich materinský jazyk...</a:t>
            </a:r>
            <a:endParaRPr lang="sk-SK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Záväzky vlády ČSR...</a:t>
            </a:r>
            <a:endParaRPr lang="sk-SK" dirty="0"/>
          </a:p>
        </p:txBody>
      </p:sp>
      <p:sp>
        <p:nvSpPr>
          <p:cNvPr id="4" name="TextovéPole 3"/>
          <p:cNvSpPr txBox="1"/>
          <p:nvPr/>
        </p:nvSpPr>
        <p:spPr>
          <a:xfrm flipH="1">
            <a:off x="2915816" y="3429000"/>
            <a:ext cx="367240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práva národnostných menšín</a:t>
            </a:r>
            <a:endParaRPr lang="sk-SK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267744" y="3212976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>
            <a:endCxn id="4" idx="3"/>
          </p:cNvCxnSpPr>
          <p:nvPr/>
        </p:nvCxnSpPr>
        <p:spPr>
          <a:xfrm flipV="1">
            <a:off x="2483768" y="3613666"/>
            <a:ext cx="432048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2267744" y="3798332"/>
            <a:ext cx="792088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16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429</TotalTime>
  <Words>587</Words>
  <Application>Microsoft Office PowerPoint</Application>
  <PresentationFormat>Předvádění na obrazovce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Tvrdý obal</vt:lpstr>
      <vt:lpstr>Spoluobčania, či protivníci? </vt:lpstr>
      <vt:lpstr>Mnohonárodnostný štát</vt:lpstr>
      <vt:lpstr>Národnostné zloženie...</vt:lpstr>
      <vt:lpstr>Maďarská menšina</vt:lpstr>
      <vt:lpstr>Nemecká menšina</vt:lpstr>
      <vt:lpstr>Ukrajinci a Rusíni</vt:lpstr>
      <vt:lpstr>Židovská národnosť</vt:lpstr>
      <vt:lpstr>Česi na Slovensku...</vt:lpstr>
      <vt:lpstr>Záväzky vlády ČSR...</vt:lpstr>
      <vt:lpstr>Rómska otázka</vt:lpstr>
      <vt:lpstr>Národnostná pestrosť...</vt:lpstr>
      <vt:lpstr>Použitá literatúra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Spoluobčania, či protivníci?</dc:title>
  <dc:creator>Brano</dc:creator>
  <cp:lastModifiedBy>Brano</cp:lastModifiedBy>
  <cp:revision>27</cp:revision>
  <dcterms:created xsi:type="dcterms:W3CDTF">2012-11-19T17:29:13Z</dcterms:created>
  <dcterms:modified xsi:type="dcterms:W3CDTF">2012-11-20T18:26:36Z</dcterms:modified>
</cp:coreProperties>
</file>