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1" r:id="rId8"/>
    <p:sldId id="263" r:id="rId9"/>
    <p:sldId id="266" r:id="rId10"/>
    <p:sldId id="262" r:id="rId11"/>
    <p:sldId id="273" r:id="rId12"/>
    <p:sldId id="260" r:id="rId13"/>
    <p:sldId id="267" r:id="rId14"/>
    <p:sldId id="268" r:id="rId15"/>
    <p:sldId id="269" r:id="rId16"/>
    <p:sldId id="271" r:id="rId17"/>
    <p:sldId id="270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254439-05E5-4F91-B455-AE9762D6E447}" type="datetimeFigureOut">
              <a:rPr lang="sk-SK" smtClean="0"/>
              <a:pPr/>
              <a:t>24. 1. 2021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23609D-37E1-47A1-B43C-9ACDA95D1B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k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sk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hyperlink" Target="http://www.limes-slovensko.sk/sk/php_local/site.php?ID=1" TargetMode="External"/><Relationship Id="rId4" Type="http://schemas.openxmlformats.org/officeDocument/2006/relationships/hyperlink" Target="http://www.obnova.sk/clanok-1752.html&amp;mode=thread&amp;order=0&amp;thold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929066"/>
            <a:ext cx="83058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b="1" spc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Dejepis</a:t>
            </a:r>
          </a:p>
          <a:p>
            <a:r>
              <a:rPr lang="sk-SK" b="1" spc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6. ročník</a:t>
            </a:r>
          </a:p>
          <a:p>
            <a:r>
              <a:rPr lang="sk-SK" b="1" spc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Mgr. Lenka </a:t>
            </a:r>
            <a:r>
              <a:rPr lang="sk-SK" b="1" spc="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Lenková</a:t>
            </a:r>
            <a:endParaRPr lang="sk-SK" b="1" spc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sk-SK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7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Limes</a:t>
            </a:r>
            <a:r>
              <a:rPr lang="sk-SK" sz="7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sk-SK" sz="7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Romanus</a:t>
            </a:r>
            <a:endParaRPr lang="sk-SK" sz="7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ln w="3200">
                  <a:solidFill>
                    <a:srgbClr val="FF0000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 ROMANUS</a:t>
            </a:r>
            <a:endParaRPr lang="sk-SK" sz="5400" b="1" dirty="0">
              <a:ln w="3200">
                <a:solidFill>
                  <a:srgbClr val="FF0000"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833958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Popri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boli budované cesty, idúce pozdĺž celej hranice – možnosť rýchleho spojenia ohrozených miest!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Chránili tiež významné obchodné cesty – napr. jantárovú.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3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302854" cy="4572000"/>
          </a:xfrm>
        </p:spPr>
        <p:txBody>
          <a:bodyPr>
            <a:normAutofit/>
          </a:bodyPr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Hlavnou funkciou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Romanus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bola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ochrana pred barbarmi – vpádmi germánskych kmeňov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286124"/>
            <a:ext cx="2452688" cy="3335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14290"/>
            <a:ext cx="13727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D7AE"/>
              </a:clrFrom>
              <a:clrTo>
                <a:srgbClr val="FED7A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267120">
            <a:off x="3019897" y="4386483"/>
            <a:ext cx="2258413" cy="18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5357826"/>
            <a:ext cx="2108922" cy="1244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bernsteinstrass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04"/>
            <a:ext cx="5047055" cy="5929354"/>
          </a:xfrm>
          <a:prstGeom prst="rect">
            <a:avLst/>
          </a:prstGeom>
        </p:spPr>
      </p:pic>
      <p:pic>
        <p:nvPicPr>
          <p:cNvPr id="6" name="Obrázok 5" descr="tmcZCEm010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0798" y="3929066"/>
            <a:ext cx="3713202" cy="2450282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286380" y="1000108"/>
            <a:ext cx="33541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Jantárová</a:t>
            </a:r>
          </a:p>
          <a:p>
            <a:pPr algn="ctr"/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cesta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ál 7"/>
          <p:cNvSpPr/>
          <p:nvPr/>
        </p:nvSpPr>
        <p:spPr>
          <a:xfrm>
            <a:off x="7000892" y="5072074"/>
            <a:ext cx="785818" cy="500066"/>
          </a:xfrm>
          <a:prstGeom prst="ellipse">
            <a:avLst/>
          </a:prstGeom>
          <a:noFill/>
          <a:ln w="57150">
            <a:solidFill>
              <a:srgbClr val="42C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286116" y="4143380"/>
            <a:ext cx="571504" cy="500066"/>
          </a:xfrm>
          <a:prstGeom prst="ellipse">
            <a:avLst/>
          </a:prstGeom>
          <a:noFill/>
          <a:ln w="57150">
            <a:solidFill>
              <a:srgbClr val="42C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54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Rímska ríša a Slovensko</a:t>
            </a:r>
            <a:endParaRPr lang="sk-SK" sz="54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7158" y="3714752"/>
            <a:ext cx="4274250" cy="2928958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začiatku nášho letopočtu Rimania posunuli severnú hranicu ríše až k Dunaju, na niektorých miestach ho prekročili.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071934" y="1524000"/>
            <a:ext cx="4636202" cy="1619248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našom území vtedy žili 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germánske kmene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Kvádov,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Čechách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Markomanov.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196562"/>
            <a:ext cx="3038460" cy="227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03_02_01_r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16953" y="3143248"/>
            <a:ext cx="4174617" cy="30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3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Rímske pevnosti - naši susedia</a:t>
            </a:r>
            <a:endParaRPr lang="sk-SK" sz="43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blízkosti Slovenska si Rimania postavili 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opevnené mestá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napr.:</a:t>
            </a:r>
          </a:p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VINDIBONA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Viedeň)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CARNUNTUM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(oproti Devínu, Rakúsko)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BRIGETIO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(Komárom)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AQUINCUM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(Budapešť)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357298"/>
            <a:ext cx="35463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071810"/>
            <a:ext cx="2190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857760"/>
            <a:ext cx="2609318" cy="18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3429000"/>
            <a:ext cx="2688882" cy="17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01024" cy="92869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8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Rímske tábory za Dunajom</a:t>
            </a:r>
            <a:endParaRPr lang="sk-SK" sz="48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186370" cy="111918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GERULATA (RUSOVCE)</a:t>
            </a:r>
            <a:endParaRPr lang="sk-SK" sz="32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2214554"/>
            <a:ext cx="4059936" cy="1285884"/>
          </a:xfrm>
        </p:spPr>
        <p:txBody>
          <a:bodyPr/>
          <a:lstStyle/>
          <a:p>
            <a:r>
              <a:rPr lang="cs-CZ" b="1" dirty="0" smtClean="0"/>
              <a:t>Významný </a:t>
            </a:r>
            <a:r>
              <a:rPr lang="sk-SK" b="1" dirty="0" smtClean="0"/>
              <a:t>rímsky</a:t>
            </a:r>
            <a:r>
              <a:rPr lang="cs-CZ" b="1" dirty="0" smtClean="0"/>
              <a:t> tábor</a:t>
            </a:r>
            <a:r>
              <a:rPr lang="sk-SK" b="1" dirty="0" smtClean="0"/>
              <a:t> v 1.až 4. storočí n. l.</a:t>
            </a:r>
          </a:p>
          <a:p>
            <a:endParaRPr lang="sk-SK" dirty="0"/>
          </a:p>
        </p:txBody>
      </p:sp>
      <p:pic>
        <p:nvPicPr>
          <p:cNvPr id="5" name="Picture 5" descr="C:\Documents and Settings\učiteľ\Dokumenty\Downloads\rusovcesk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57364"/>
            <a:ext cx="3809622" cy="2233618"/>
          </a:xfrm>
          <a:prstGeom prst="rect">
            <a:avLst/>
          </a:prstGeom>
          <a:noFill/>
        </p:spPr>
      </p:pic>
      <p:pic>
        <p:nvPicPr>
          <p:cNvPr id="6" name="Picture 4" descr="C:\Documents and Settings\učiteľ\Dokumenty\Downloads\g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929066"/>
            <a:ext cx="3357553" cy="2518165"/>
          </a:xfrm>
          <a:prstGeom prst="rect">
            <a:avLst/>
          </a:prstGeom>
          <a:noFill/>
        </p:spPr>
      </p:pic>
      <p:pic>
        <p:nvPicPr>
          <p:cNvPr id="7" name="Picture 1028" descr="C:\Documents and Settings\učiteľ\Dokumenty\Downloads\gew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9372">
            <a:off x="5982989" y="3668341"/>
            <a:ext cx="2780022" cy="204007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643446"/>
            <a:ext cx="1762134" cy="17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3900" b="1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KELEMANTIA - IŽA PRI KOMÁRNE</a:t>
            </a:r>
            <a:endParaRPr lang="sk-SK" sz="3900" b="1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29114" cy="3119446"/>
          </a:xfrm>
        </p:spPr>
        <p:txBody>
          <a:bodyPr/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nachádzal sa v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ýchodne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od Komárna - (7 km)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pri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obci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Iž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v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lokalite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Leányvár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endParaRPr lang="sk-S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postavený v období vlády cisára M. Aurélia </a:t>
            </a:r>
          </a:p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/160 – 180 </a:t>
            </a:r>
            <a:r>
              <a:rPr lang="sk-SK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n.l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 </a:t>
            </a:r>
          </a:p>
          <a:p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Documents and Settings\učiteľ\Dokumenty\Downloads\mapak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929066"/>
            <a:ext cx="5333795" cy="2613912"/>
          </a:xfrm>
          <a:prstGeom prst="rect">
            <a:avLst/>
          </a:prstGeom>
          <a:noFill/>
        </p:spPr>
      </p:pic>
      <p:pic>
        <p:nvPicPr>
          <p:cNvPr id="6" name="Picture 5" descr="C:\Documents and Settings\učiteľ\Dokumenty\Downloads\izal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00174"/>
            <a:ext cx="3331177" cy="2214578"/>
          </a:xfrm>
          <a:prstGeom prst="rect">
            <a:avLst/>
          </a:prstGeom>
          <a:noFill/>
        </p:spPr>
      </p:pic>
      <p:pic>
        <p:nvPicPr>
          <p:cNvPr id="7" name="Picture 4" descr="C:\Documents and Settings\učiteľ\Dokumenty\Downloads\kek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416153"/>
            <a:ext cx="3044693" cy="179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4414" y="0"/>
            <a:ext cx="5072098" cy="12192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6600" b="1" spc="0" dirty="0" smtClean="0">
                <a:ln/>
                <a:solidFill>
                  <a:srgbClr val="FF0000"/>
                </a:solidFill>
                <a:effectLst/>
              </a:rPr>
              <a:t>DEVÍN</a:t>
            </a:r>
            <a:endParaRPr lang="sk-SK" b="1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714356"/>
            <a:ext cx="3429024" cy="245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500438"/>
            <a:ext cx="4059238" cy="265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85860"/>
            <a:ext cx="3714750" cy="5105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8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Rímsky cisár na Slovensku</a:t>
            </a:r>
            <a:endParaRPr lang="sk-SK" sz="48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786346" cy="2905132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n. 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Kvádi 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Markomani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narušili rímsku hranicu – zásah cisára </a:t>
            </a:r>
            <a:r>
              <a:rPr lang="sk-SK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 AURELIA.</a:t>
            </a:r>
          </a:p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Germánov úspešne potlačil.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214422"/>
            <a:ext cx="2754533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aoblený obdĺžnik 5"/>
          <p:cNvSpPr/>
          <p:nvPr/>
        </p:nvSpPr>
        <p:spPr>
          <a:xfrm>
            <a:off x="428596" y="4357694"/>
            <a:ext cx="4357718" cy="207170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sunse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keď väčšinu svojho života prežil vo vojnách, mal prezývku „</a:t>
            </a:r>
            <a:r>
              <a:rPr lang="sk-SK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filozof na tróne“.</a:t>
            </a:r>
          </a:p>
          <a:p>
            <a:pPr algn="ctr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domnienky, že prvú časť svojej knihy HOVORY K SEBE SAMÉMU napísal na Slovensku (písal o rieke Hron.)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4071942"/>
            <a:ext cx="172330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4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Pamiatka na rímsku návštevu</a:t>
            </a:r>
            <a:endParaRPr lang="sk-SK" sz="44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Zástupný symbol obsahu 4" descr="03_06_10_r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500174"/>
            <a:ext cx="450912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4357686" cy="3786214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rokoch 179 – 180 táborilo rímske vojsko neďaleko Trenčína.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Legát rímskej légie zaznamenal na skalu nielen spomínané víťazstvo cisára, ale aj informácie o svojej légii.</a:t>
            </a:r>
          </a:p>
          <a:p>
            <a:endParaRPr lang="sk-SK" dirty="0"/>
          </a:p>
        </p:txBody>
      </p:sp>
      <p:pic>
        <p:nvPicPr>
          <p:cNvPr id="6" name="Obrázok 5" descr="03_06_11_r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4643446"/>
            <a:ext cx="3274217" cy="1969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aoblený obdĺžnik 6"/>
          <p:cNvSpPr/>
          <p:nvPr/>
        </p:nvSpPr>
        <p:spPr>
          <a:xfrm>
            <a:off x="4500562" y="5000636"/>
            <a:ext cx="4071966" cy="1571636"/>
          </a:xfrm>
          <a:prstGeom prst="roundRect">
            <a:avLst/>
          </a:prstGeom>
          <a:solidFill>
            <a:srgbClr val="FFFF00"/>
          </a:solidFill>
          <a:ln w="508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„Na víťazstvo cisárov vojsko, ktoré leží v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Laugaríciu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855 vojakov II. légie.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Valerius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Maximianus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legát II. 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omocnej légie dal urobiť.“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4000528" cy="10763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000" b="1" spc="0" dirty="0" smtClean="0">
                <a:ln w="28575"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zošita</a:t>
            </a:r>
            <a:endParaRPr lang="sk-SK" sz="6000" b="1" spc="0" dirty="0">
              <a:ln w="28575">
                <a:solidFill>
                  <a:schemeClr val="tx2">
                    <a:lumMod val="25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8329642" cy="2190752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povstaní Germánov (r. 69) začala práca na budovaní obrany Rímskej ríše.</a:t>
            </a:r>
          </a:p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 ROMANUS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opevnená hranica Rímskej ríše. </a:t>
            </a:r>
            <a:r>
              <a:rPr lang="sk-SK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Tvorili ju: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valy, priekopy, rieky, kamenné múry i pevnosti.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928662" y="4214818"/>
            <a:ext cx="7643866" cy="2309810"/>
          </a:xfrm>
        </p:spPr>
        <p:txBody>
          <a:bodyPr>
            <a:normAutofit/>
          </a:bodyPr>
          <a:lstStyle/>
          <a:p>
            <a:r>
              <a:rPr lang="sk-SK" sz="2400" b="1" u="sng" dirty="0" smtClean="0">
                <a:solidFill>
                  <a:srgbClr val="FF0000"/>
                </a:solidFill>
              </a:rPr>
              <a:t>Stavitelia LR:</a:t>
            </a:r>
          </a:p>
          <a:p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DOMICIÁN</a:t>
            </a:r>
            <a:r>
              <a:rPr lang="sk-SK" sz="2400" b="1" dirty="0" smtClean="0"/>
              <a:t> – zač. stavať v r. 83</a:t>
            </a:r>
          </a:p>
          <a:p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TRAJÁN</a:t>
            </a:r>
          </a:p>
          <a:p>
            <a:r>
              <a:rPr lang="sk-S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HADRIÁN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 smtClean="0"/>
              <a:t>– v r. 122 – 128 dal postaviť v provincii </a:t>
            </a:r>
            <a:r>
              <a:rPr lang="sk-SK" sz="2400" b="1" dirty="0" err="1" smtClean="0"/>
              <a:t>Britania</a:t>
            </a:r>
            <a:r>
              <a:rPr lang="sk-SK" sz="2400" b="1" dirty="0" smtClean="0"/>
              <a:t> HADRIANOV VAL.</a:t>
            </a:r>
            <a:endParaRPr lang="sk-SK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115523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3600" b="1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Približne v 2. storočí pred Kristom ...</a:t>
            </a:r>
            <a:endParaRPr lang="sk-SK" sz="3600" b="1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3714752"/>
            <a:ext cx="4059936" cy="264320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roku 105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Kr. mali na krku ďalšiu vojnovú prehru!</a:t>
            </a:r>
          </a:p>
          <a:p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scénu prichádzajú noví cisári a nové taktiky v boji.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sahu 4" descr="Eng-hist-7-HadWallBroke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60" y="1214422"/>
            <a:ext cx="28922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G_49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643314"/>
            <a:ext cx="4286248" cy="2854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857364"/>
            <a:ext cx="13984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3428992" y="1500174"/>
            <a:ext cx="4059936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Veľké rímske vojsko bolo v r. 133 </a:t>
            </a:r>
            <a:r>
              <a:rPr kumimoji="0" lang="sk-SK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Kristom porazené germánskym kmeňom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8072494" cy="3071834"/>
          </a:xfrm>
        </p:spPr>
        <p:txBody>
          <a:bodyPr>
            <a:normAutofit lnSpcReduction="10000"/>
          </a:bodyPr>
          <a:lstStyle/>
          <a:p>
            <a:r>
              <a:rPr lang="sk-SK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FUNKCIA LR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ochrana pred vpádmi barbarov</a:t>
            </a: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Rímske tábory na našom území:</a:t>
            </a:r>
          </a:p>
          <a:p>
            <a:pPr>
              <a:buNone/>
            </a:pPr>
            <a:endParaRPr lang="sk-SK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GERULATA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(Rusovce)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KELEMANTIA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(Iža pri Komárne)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DEVÍN</a:t>
            </a:r>
            <a:endParaRPr lang="sk-SK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85786" y="4143380"/>
            <a:ext cx="7643866" cy="1952620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Slovensko navštívil cisár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Marcus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Aurelius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Pamiatka na Rimanov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nápis na Trenčianskej skale (r. 179 – 180)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72000"/>
          </a:xfrm>
        </p:spPr>
        <p:txBody>
          <a:bodyPr/>
          <a:lstStyle/>
          <a:p>
            <a:r>
              <a:rPr lang="sk-SK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hlinkClick r:id="rId2"/>
              </a:rPr>
              <a:t>http://sk.wikipedia.org</a:t>
            </a:r>
            <a:endParaRPr lang="sk-SK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r>
              <a:rPr lang="sk-SK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hlinkClick r:id="rId3"/>
              </a:rPr>
              <a:t>http://images.google.sk</a:t>
            </a:r>
            <a:endParaRPr lang="sk-SK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r>
              <a:rPr lang="sk-SK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hlinkClick r:id="rId4"/>
              </a:rPr>
              <a:t>http://www.obnova.sk/clanok-1752.html&amp;mode=thread&amp;order=0&amp;thold=0</a:t>
            </a:r>
            <a:endParaRPr lang="sk-SK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r>
              <a:rPr lang="sk-SK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hlinkClick r:id="rId5"/>
              </a:rPr>
              <a:t>http://www.limes-slovensko.sk/sk/php_local/site.php?ID=1</a:t>
            </a:r>
            <a:endParaRPr lang="sk-SK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r>
              <a:rPr lang="sk-SK" b="1" dirty="0" smtClean="0">
                <a:solidFill>
                  <a:srgbClr val="FFC000"/>
                </a:solidFill>
              </a:rPr>
              <a:t>Učebnica: Od staroveku k stredoveku</a:t>
            </a:r>
            <a:endParaRPr lang="sk-SK" b="1" dirty="0">
              <a:solidFill>
                <a:srgbClr val="FFC000"/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000" b="1" spc="0" dirty="0" smtClean="0">
                <a:ln w="28575"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Použité zdroje:</a:t>
            </a:r>
            <a:endParaRPr lang="sk-SK" sz="6000" b="1" spc="0" dirty="0">
              <a:ln w="28575">
                <a:solidFill>
                  <a:schemeClr val="tx2">
                    <a:lumMod val="25000"/>
                  </a:schemeClr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ĺžnik so šikmým zaobleným rohom 6"/>
          <p:cNvSpPr/>
          <p:nvPr/>
        </p:nvSpPr>
        <p:spPr>
          <a:xfrm>
            <a:off x="4143372" y="5286388"/>
            <a:ext cx="4000528" cy="1071570"/>
          </a:xfrm>
          <a:prstGeom prst="round2Diag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Mgr. Lenka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Lenková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ZŠ Sačurov</a:t>
            </a:r>
          </a:p>
          <a:p>
            <a:pPr algn="ctr"/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www.scriptorium.wbl.sk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 descr="ZS_glob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5214950"/>
            <a:ext cx="2071688" cy="1176338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071546"/>
            <a:ext cx="2571768" cy="18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4556" y="0"/>
            <a:ext cx="6829444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8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Hranice Rímskej ríše</a:t>
            </a:r>
            <a:endParaRPr lang="sk-SK" sz="48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3786214" cy="4857784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Spočiatku sa riadila najmä </a:t>
            </a:r>
            <a:r>
              <a:rPr lang="sk-SK" b="1" i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expanzívnou politikou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jej hranice sa stále posúvali.</a:t>
            </a:r>
          </a:p>
          <a:p>
            <a:pPr>
              <a:buNone/>
            </a:pPr>
            <a:endParaRPr lang="sk-SK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čias cisára </a:t>
            </a:r>
            <a:r>
              <a:rPr lang="sk-SK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postupný prechod  aj k obrane územia.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57786" y="4572008"/>
            <a:ext cx="3786214" cy="1690686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povstaní v r. 69 začala intenzívna práca na budovaní </a:t>
            </a:r>
            <a:r>
              <a:rPr lang="sk-SK" b="1" i="1" u="sng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ochrany ríše</a:t>
            </a:r>
            <a:r>
              <a:rPr lang="sk-SK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752278" cy="12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1428736"/>
            <a:ext cx="4673376" cy="2800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357694"/>
            <a:ext cx="1530787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46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Výstavba hranice a opevnení</a:t>
            </a:r>
            <a:endParaRPr lang="sk-SK" sz="46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3571900" cy="2000264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Opevnená hranica Rímskej ríše dostala pomenovanie = </a:t>
            </a:r>
            <a:r>
              <a:rPr lang="sk-SK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 ROMANUS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14942" y="1428736"/>
            <a:ext cx="3714776" cy="1905000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výstavbou hranice začal cisár </a:t>
            </a:r>
            <a:r>
              <a:rPr lang="sk-SK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DOMITIANUS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r. 83 – 85 n. l.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2928934"/>
            <a:ext cx="1843054" cy="335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zobraz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1714488"/>
            <a:ext cx="1593393" cy="119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3214678" y="3286124"/>
            <a:ext cx="3714776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k-SK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Bol to súvislý pás pevností, vojenských táborov, strážnych veží i skutočných hradieb, ktoré oddeľovali rímske územie od barbarov.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sk-SK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14686"/>
            <a:ext cx="2286016" cy="1714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4643446"/>
            <a:ext cx="238125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542402" y="1142984"/>
            <a:ext cx="547457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2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Hranice Rímskej ríše</a:t>
            </a:r>
            <a:endParaRPr lang="sk-SK" sz="4200" b="1" cap="none" spc="0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5214950"/>
            <a:ext cx="55703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Rekonštrukcia časti </a:t>
            </a:r>
          </a:p>
          <a:p>
            <a:pPr algn="ctr"/>
            <a:r>
              <a:rPr lang="sk-SK" sz="4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Limes</a:t>
            </a:r>
            <a:r>
              <a:rPr lang="sk-SK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sk-SK" sz="4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Romanus</a:t>
            </a:r>
            <a:endParaRPr lang="sk-SK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0"/>
            <a:ext cx="5286412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5400" b="1" spc="0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Pokračovatelia</a:t>
            </a:r>
            <a:endParaRPr lang="sk-SK" sz="5400" b="1" spc="0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u="sng" dirty="0" smtClean="0"/>
              <a:t>V jeho výstavbe pokračovali:</a:t>
            </a:r>
            <a:endParaRPr lang="sk-SK" b="1" u="sn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851" y="2643182"/>
            <a:ext cx="257351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642918"/>
            <a:ext cx="2286016" cy="309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dĺžnik 8"/>
          <p:cNvSpPr/>
          <p:nvPr/>
        </p:nvSpPr>
        <p:spPr>
          <a:xfrm>
            <a:off x="1500166" y="4643446"/>
            <a:ext cx="2734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Traján</a:t>
            </a:r>
            <a:endParaRPr lang="sk-SK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215074" y="3357562"/>
            <a:ext cx="27343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Hadrián</a:t>
            </a:r>
            <a:endParaRPr lang="sk-SK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3903300" y="4534580"/>
            <a:ext cx="4669228" cy="19662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jeho 20 ročnej vlády dosiahla Rímska ríša najväčší územný rozmach.  Adoptívny syn cisára Nervu.</a:t>
            </a:r>
          </a:p>
          <a:p>
            <a:pPr algn="ctr"/>
            <a:r>
              <a:rPr lang="sk-SK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prehre v Dácii (r. 105) pokračoval v budovaní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500034" y="5572140"/>
            <a:ext cx="27343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</a:t>
            </a:r>
            <a:r>
              <a:rPr lang="sk-SK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Optimus</a:t>
            </a:r>
            <a:r>
              <a:rPr lang="sk-SK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 (najlepší)</a:t>
            </a:r>
            <a:endParaRPr lang="sk-SK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3357554" y="1357298"/>
            <a:ext cx="2928958" cy="278608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Vychovával ho </a:t>
            </a:r>
            <a:r>
              <a:rPr lang="sk-SK" sz="1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Traján</a:t>
            </a:r>
            <a:r>
              <a:rPr lang="sk-SK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neskôr adoptoval.</a:t>
            </a:r>
          </a:p>
          <a:p>
            <a:pPr algn="ctr"/>
            <a:r>
              <a:rPr lang="sk-SK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zabezpečenie hraníc kládol najväčší dôraz – jeho heslo: </a:t>
            </a:r>
            <a:r>
              <a:rPr lang="sk-SK" sz="1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19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zabepečenie</a:t>
            </a:r>
            <a:r>
              <a:rPr lang="sk-SK" sz="1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mieru, namiesto dobyvačnej politiky“.</a:t>
            </a:r>
            <a:endParaRPr lang="sk-SK" sz="19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HADRIÁNOV VAL</a:t>
            </a:r>
            <a:endParaRPr lang="sk-SK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500594" cy="4572000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Postaviť ho dal cisár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Hadrián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Staval sa 6 rokov: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122 – 128 n. l.</a:t>
            </a:r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Vybudovaný v provincii BRITANIA 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ochranu proti škótskym kmeňom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86314" y="3714752"/>
            <a:ext cx="4059936" cy="2690818"/>
          </a:xfrm>
        </p:spPr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Rozsiahla opevnená hranica tvorená: priekopami, valmi, kamennými múrmi.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Dlhý bol 116 km a vysoký 5-6 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500570"/>
            <a:ext cx="3111463" cy="2131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785794"/>
            <a:ext cx="385188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500306"/>
            <a:ext cx="3071834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 descr="20090101220308!Hadrians_Wall_ma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57166"/>
            <a:ext cx="4857784" cy="604186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28604"/>
            <a:ext cx="2667766" cy="1995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248</TotalTime>
  <Words>727</Words>
  <Application>Microsoft Office PowerPoint</Application>
  <PresentationFormat>Prezentácia na obrazovke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Constantia</vt:lpstr>
      <vt:lpstr>Tahoma</vt:lpstr>
      <vt:lpstr>Wingdings 2</vt:lpstr>
      <vt:lpstr>Papier</vt:lpstr>
      <vt:lpstr>Limes Romanus</vt:lpstr>
      <vt:lpstr>Približne v 2. storočí pred Kristom ...</vt:lpstr>
      <vt:lpstr>Hranice Rímskej ríše</vt:lpstr>
      <vt:lpstr>Výstavba hranice a opevnení</vt:lpstr>
      <vt:lpstr>Prezentácia programu PowerPoint</vt:lpstr>
      <vt:lpstr>Prezentácia programu PowerPoint</vt:lpstr>
      <vt:lpstr>Pokračovatelia</vt:lpstr>
      <vt:lpstr>HADRIÁNOV VAL</vt:lpstr>
      <vt:lpstr>Prezentácia programu PowerPoint</vt:lpstr>
      <vt:lpstr>LIMES ROMANUS</vt:lpstr>
      <vt:lpstr>Prezentácia programu PowerPoint</vt:lpstr>
      <vt:lpstr>Rímska ríša a Slovensko</vt:lpstr>
      <vt:lpstr>Rímske pevnosti - naši susedia</vt:lpstr>
      <vt:lpstr>Rímske tábory za Dunajom</vt:lpstr>
      <vt:lpstr>KELEMANTIA - IŽA PRI KOMÁRNE</vt:lpstr>
      <vt:lpstr>DEVÍN</vt:lpstr>
      <vt:lpstr>Rímsky cisár na Slovensku</vt:lpstr>
      <vt:lpstr>Pamiatka na rímsku návštevu</vt:lpstr>
      <vt:lpstr>Do zošita</vt:lpstr>
      <vt:lpstr>Prezentácia programu PowerPoint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Limes Romanus</dc:title>
  <dc:subject>Dejepis</dc:subject>
  <dc:creator>Mgr. Lenka Lenková</dc:creator>
  <cp:lastModifiedBy>MS Vinbarg</cp:lastModifiedBy>
  <cp:revision>50</cp:revision>
  <dcterms:created xsi:type="dcterms:W3CDTF">2010-04-26T18:37:10Z</dcterms:created>
  <dcterms:modified xsi:type="dcterms:W3CDTF">2021-01-24T14:48:11Z</dcterms:modified>
  <cp:contentStatus/>
</cp:coreProperties>
</file>