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5" r:id="rId6"/>
    <p:sldId id="268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F8"/>
    <a:srgbClr val="F6D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E54FBC-C9F7-4FDB-A9F3-C3FAA3B0F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3B9A859-AB8A-4CB4-98A5-633B8C4B7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2CB163F-07F9-4CF8-A47C-345CAEE2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7A3BB9D-D153-4B93-AA03-B8433ABE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324C9F8-0541-45FF-AF40-931A08DE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49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1D7AC1-B3BD-4185-B138-1CC44BC4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775A928F-EE10-4534-98BB-FE6035A09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7843E92-CA0D-460E-B4FC-BD24B5F8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92D4879-AA3D-4317-AD69-2B0844DC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575FF4D-E433-4075-9E4E-48D8C419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363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9A8480D2-9574-4388-A039-DA108AB77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06A87568-80DD-4FA9-B6EE-0C250235F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A81B5349-E196-48EE-8D5F-71245B75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EDD5FD77-EEE9-45B0-B779-B2BE2C06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B8B3D111-EB4B-47BC-BA8D-580CE28F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349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0A062B-2786-4E83-8EC3-5A5E9E5F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49B57B5-F0B1-46FC-B63D-4033AF99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B3AEE8EF-BE4C-43AD-B2E1-476C5196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30B145D9-A074-4131-BCC6-8B20E26B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2E323BE-59D6-4475-8D19-83AC1430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50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EEDF29-DCC5-4205-A39B-C1F668C6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623A0D5-CD88-41F5-96A1-F267DC99B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1699A51-DE16-4508-879D-631F6BA7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5ABEC1F3-7E34-4456-B6EB-9ABF0F45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DAE87379-FC70-4387-B707-3C7A6F77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870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FD1011-DAB2-481F-83EA-30477360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CA4F17F-5158-40E4-B3F0-D2CC825E2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6A2F6640-C8EC-480A-A187-F3F9CD846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7E0D86D2-8D91-49C5-BD46-5D276482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87C2F723-40B7-401F-8DF4-1ADC2A39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2704E63C-4FAF-4DA0-9994-DF7C9A1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033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A0DFE1-D76C-4699-AE82-D5B274CB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AD800F4-5A41-4953-9399-18ED17D8E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7645B5DF-9E54-4AF4-B6B9-D95C88313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94C2F17-1D33-4BF7-857B-98A0CB284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5C202156-9187-4A0F-84E8-CBB772783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75973FB2-5AF4-4A46-92F9-7C207EDC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3FC1ED2A-E71E-422C-B9AC-83498659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A64A0982-E5CA-4DB6-B20D-AA2D8126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301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0CD033-C69D-4ABB-B62C-0E0C4E02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F0871C65-59DF-47AA-82C8-5CCF71E7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9302290B-2B4A-4F01-8F1F-CCABE4DF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98AE761D-A719-44C0-A192-14AA8F86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217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29F00FBC-F7CE-4C83-A66A-566D6F17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939D7562-E156-4B44-BC20-DC2CC717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422D9327-90D2-446C-95BC-B9B1D8EC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1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C5AB97-1DC0-48EE-BC74-E830207B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1049195-79C5-4F40-B24B-CD1B9E870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71F2D11-89C5-476D-9FC3-51D08422D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AD2A3FA1-32A1-4627-83B6-1B3BAC30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AA415F2A-B188-466C-A1F6-2DD72F12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0A9E236A-40E2-4A1D-A0A3-2E772632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263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067D3D-51F8-4046-9824-52803754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7B035924-1E04-4FDA-A323-E1CE3B6B3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5F82F28-5F85-4522-9A0F-D32F9791C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D1051125-BB6A-4E84-9EF4-CBC8A785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2836FD64-E664-444D-AEBA-F23CEA3B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CE208637-68A5-424E-91F1-6BD39E11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948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23F463F5-C545-4D66-A7FF-00D1BB7D2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9430"/>
          </a:xfrm>
          <a:prstGeom prst="rect">
            <a:avLst/>
          </a:prstGeom>
        </p:spPr>
      </p:pic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02C5809E-250F-4FB9-B337-2929C6F2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2D1A97A-3CC4-41BB-A82C-C6A3EC6D9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DF9A95F-C7B0-466B-BB6F-F5802D874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D32E8-D300-43B6-9433-B235655368B2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A179DB5-08FB-4BB1-8F1D-D27D191EB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2C63C69-ABB7-498F-A1AB-CC7FFA1CD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05A-9145-4326-A9E7-4E67C9AFB8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356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0664E3-DD1E-429D-BF5A-3577EF916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2" y="1122363"/>
            <a:ext cx="11727402" cy="2387600"/>
          </a:xfrm>
        </p:spPr>
        <p:txBody>
          <a:bodyPr>
            <a:normAutofit fontScale="90000"/>
          </a:bodyPr>
          <a:lstStyle/>
          <a:p>
            <a:r>
              <a:rPr lang="sk-SK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cisár na uhorskom tróne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0369F87-A785-450A-AD77-0ED6AEAC45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učebnica s. 41-44</a:t>
            </a:r>
          </a:p>
        </p:txBody>
      </p:sp>
    </p:spTree>
    <p:extLst>
      <p:ext uri="{BB962C8B-B14F-4D97-AF65-F5344CB8AC3E}">
        <p14:creationId xmlns:p14="http://schemas.microsoft.com/office/powerpoint/2010/main" val="338061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xmlns="" id="{037ABBD7-8C55-4550-B676-2C64059AE36C}"/>
              </a:ext>
            </a:extLst>
          </p:cNvPr>
          <p:cNvSpPr txBox="1">
            <a:spLocks/>
          </p:cNvSpPr>
          <p:nvPr/>
        </p:nvSpPr>
        <p:spPr>
          <a:xfrm>
            <a:off x="5245184" y="0"/>
            <a:ext cx="6946816" cy="2528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Ľudovít I. Veľký (</a:t>
            </a:r>
            <a:r>
              <a:rPr lang="sk-SK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Anjou</a:t>
            </a:r>
            <a:r>
              <a:rPr lang="sk-SK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sk-SK" sz="2400" dirty="0"/>
          </a:p>
          <a:p>
            <a:r>
              <a:rPr lang="sk-SK" sz="2800" dirty="0"/>
              <a:t>podporoval mestá, baníctvo</a:t>
            </a:r>
          </a:p>
          <a:p>
            <a:r>
              <a:rPr lang="sk-SK" sz="2800" dirty="0"/>
              <a:t>stal sa aj poľským kráľom</a:t>
            </a:r>
          </a:p>
          <a:p>
            <a:r>
              <a:rPr lang="sk-SK" sz="2800" b="1" dirty="0"/>
              <a:t>personálna únia </a:t>
            </a:r>
            <a:r>
              <a:rPr lang="sk-SK" sz="2800" b="1" dirty="0" err="1"/>
              <a:t>Uh.+Poľ</a:t>
            </a:r>
            <a:r>
              <a:rPr lang="sk-SK" sz="2800" b="1" dirty="0"/>
              <a:t>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7FDF2156-54C7-40BD-9F82-D563589CD268}"/>
              </a:ext>
            </a:extLst>
          </p:cNvPr>
          <p:cNvSpPr txBox="1">
            <a:spLocks/>
          </p:cNvSpPr>
          <p:nvPr/>
        </p:nvSpPr>
        <p:spPr>
          <a:xfrm>
            <a:off x="5245184" y="3656037"/>
            <a:ext cx="6899316" cy="485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/>
              <a:t>rod vymrie po meči  / rod vymrie po praslici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0EC475D2-3230-40E5-9255-1DFC1A45732B}"/>
              </a:ext>
            </a:extLst>
          </p:cNvPr>
          <p:cNvSpPr txBox="1">
            <a:spLocks/>
          </p:cNvSpPr>
          <p:nvPr/>
        </p:nvSpPr>
        <p:spPr>
          <a:xfrm>
            <a:off x="8358956" y="4150111"/>
            <a:ext cx="3785544" cy="485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/>
              <a:t>ani ženských potomkov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8492DC45-704B-452A-AC3F-DF53C5FBD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0" y="0"/>
            <a:ext cx="5254194" cy="6945568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B433C975-1A7F-440B-A616-14542B0B2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040" y="-3057"/>
            <a:ext cx="2584960" cy="353789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xmlns="" id="{2E63A779-D247-45D2-B4F3-683570181E4F}"/>
              </a:ext>
            </a:extLst>
          </p:cNvPr>
          <p:cNvSpPr txBox="1">
            <a:spLocks/>
          </p:cNvSpPr>
          <p:nvPr/>
        </p:nvSpPr>
        <p:spPr>
          <a:xfrm>
            <a:off x="5245184" y="3127130"/>
            <a:ext cx="4623601" cy="485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dirty="0"/>
              <a:t>panovník nemá mužských potomkov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BB720427-07D0-4CE2-8732-8D1C055C1B90}"/>
              </a:ext>
            </a:extLst>
          </p:cNvPr>
          <p:cNvSpPr txBox="1">
            <a:spLocks/>
          </p:cNvSpPr>
          <p:nvPr/>
        </p:nvSpPr>
        <p:spPr>
          <a:xfrm>
            <a:off x="5470237" y="4758214"/>
            <a:ext cx="4314356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dcéra MÁRIA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xmlns="" id="{B4F9FC5C-D2EA-4086-9127-75D64B5693ED}"/>
              </a:ext>
            </a:extLst>
          </p:cNvPr>
          <p:cNvSpPr txBox="1">
            <a:spLocks/>
          </p:cNvSpPr>
          <p:nvPr/>
        </p:nvSpPr>
        <p:spPr>
          <a:xfrm>
            <a:off x="9403843" y="5415158"/>
            <a:ext cx="761499" cy="485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xmlns="" id="{BF4C155D-74B1-4D52-9D98-33D1BB2D850A}"/>
              </a:ext>
            </a:extLst>
          </p:cNvPr>
          <p:cNvSpPr txBox="1">
            <a:spLocks/>
          </p:cNvSpPr>
          <p:nvPr/>
        </p:nvSpPr>
        <p:spPr>
          <a:xfrm>
            <a:off x="7830144" y="6107910"/>
            <a:ext cx="4314356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Žigmund Luxemburský</a:t>
            </a:r>
          </a:p>
        </p:txBody>
      </p:sp>
      <p:pic>
        <p:nvPicPr>
          <p:cNvPr id="1026" name="Picture 2" descr="Marriage Symbol High Res Stock Images | Shutterstock">
            <a:extLst>
              <a:ext uri="{FF2B5EF4-FFF2-40B4-BE49-F238E27FC236}">
                <a16:creationId xmlns:a16="http://schemas.microsoft.com/office/drawing/2014/main" xmlns="" id="{D8389669-A5A9-4FE0-BD9B-98287862C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0" t="20819" r="23033" b="23273"/>
          <a:stretch/>
        </p:blipFill>
        <p:spPr bwMode="auto">
          <a:xfrm>
            <a:off x="8177926" y="4859729"/>
            <a:ext cx="1303426" cy="149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9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8939120B-A397-47DD-A71C-45D51A3F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6" y="1"/>
            <a:ext cx="2759206" cy="383384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B1694447-1E11-4C67-AFB8-02666CB4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436" y="0"/>
            <a:ext cx="9184564" cy="9356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Žigmund Luxemburský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E862DE42-3201-49FE-99CB-EACA2AB16CFA}"/>
              </a:ext>
            </a:extLst>
          </p:cNvPr>
          <p:cNvSpPr txBox="1">
            <a:spLocks/>
          </p:cNvSpPr>
          <p:nvPr/>
        </p:nvSpPr>
        <p:spPr>
          <a:xfrm>
            <a:off x="3007436" y="1020725"/>
            <a:ext cx="9184564" cy="2408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/>
              <a:t>vzdelaný muž, podporoval vedu, umenie</a:t>
            </a:r>
          </a:p>
          <a:p>
            <a:r>
              <a:rPr lang="sk-SK" sz="3200" dirty="0"/>
              <a:t>hovoril viacerými jazykmi (</a:t>
            </a:r>
            <a:r>
              <a:rPr lang="sk-SK" sz="3200" dirty="0" err="1"/>
              <a:t>čes</a:t>
            </a:r>
            <a:r>
              <a:rPr lang="sk-SK" sz="3200" dirty="0"/>
              <a:t>.,</a:t>
            </a:r>
            <a:r>
              <a:rPr lang="sk-SK" sz="3200" dirty="0" err="1"/>
              <a:t>maď</a:t>
            </a:r>
            <a:r>
              <a:rPr lang="sk-SK" sz="3200" dirty="0"/>
              <a:t>.,</a:t>
            </a:r>
            <a:r>
              <a:rPr lang="sk-SK" sz="3200" dirty="0" err="1"/>
              <a:t>nem</a:t>
            </a:r>
            <a:r>
              <a:rPr lang="sk-SK" sz="3200" dirty="0"/>
              <a:t>.,</a:t>
            </a:r>
            <a:r>
              <a:rPr lang="sk-SK" sz="3200" dirty="0" err="1"/>
              <a:t>tal</a:t>
            </a:r>
            <a:r>
              <a:rPr lang="sk-SK" sz="3200" dirty="0"/>
              <a:t>.,</a:t>
            </a:r>
            <a:r>
              <a:rPr lang="sk-SK" sz="3200" dirty="0" err="1"/>
              <a:t>fr</a:t>
            </a:r>
            <a:r>
              <a:rPr lang="sk-SK" sz="3200" dirty="0"/>
              <a:t>.,lat.) </a:t>
            </a:r>
          </a:p>
          <a:p>
            <a:r>
              <a:rPr lang="sk-SK" sz="3200" b="1" dirty="0"/>
              <a:t>uhorský + český </a:t>
            </a:r>
            <a:r>
              <a:rPr lang="sk-SK" sz="3200" dirty="0"/>
              <a:t>kráľ </a:t>
            </a:r>
          </a:p>
          <a:p>
            <a:r>
              <a:rPr lang="sk-SK" sz="3200" dirty="0"/>
              <a:t>+ </a:t>
            </a:r>
            <a:r>
              <a:rPr lang="sk-SK" sz="3200" b="1" dirty="0"/>
              <a:t>cisár</a:t>
            </a:r>
            <a:r>
              <a:rPr lang="sk-SK" sz="3200" dirty="0"/>
              <a:t> Svätej ríše rímskej národa nemeckého </a:t>
            </a:r>
          </a:p>
          <a:p>
            <a:r>
              <a:rPr lang="sk-SK" sz="3200" b="1" dirty="0">
                <a:solidFill>
                  <a:schemeClr val="accent2">
                    <a:lumMod val="50000"/>
                  </a:schemeClr>
                </a:solidFill>
              </a:rPr>
              <a:t>1 z najvýznamnejších panovníkov Európy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B9880C5B-EAB1-4538-9E06-057D41B0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10" y="3918905"/>
            <a:ext cx="3277706" cy="2615609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xmlns="" id="{A42EB1E3-C8CA-496B-BB71-BA21897C05FE}"/>
              </a:ext>
            </a:extLst>
          </p:cNvPr>
          <p:cNvSpPr txBox="1">
            <a:spLocks/>
          </p:cNvSpPr>
          <p:nvPr/>
        </p:nvSpPr>
        <p:spPr>
          <a:xfrm>
            <a:off x="3742993" y="3918905"/>
            <a:ext cx="4302309" cy="2714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prestavba BA hradu</a:t>
            </a:r>
          </a:p>
          <a:p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dirty="0"/>
              <a:t>Žigmundova brána</a:t>
            </a:r>
          </a:p>
        </p:txBody>
      </p:sp>
      <p:pic>
        <p:nvPicPr>
          <p:cNvPr id="3074" name="Picture 2" descr="Zigmundova brana dnes - recenzia zariadenia Sigismund Gate, Bratislava,  Slovensko - Tripadvisor">
            <a:extLst>
              <a:ext uri="{FF2B5EF4-FFF2-40B4-BE49-F238E27FC236}">
                <a16:creationId xmlns:a16="http://schemas.microsoft.com/office/drawing/2014/main" xmlns="" id="{07311098-5386-4DB6-8B9B-8454242C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79" y="3871446"/>
            <a:ext cx="3749970" cy="28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xmlns="" id="{EB86F29C-060B-42E7-8C58-B1E4F9F1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48" y="0"/>
            <a:ext cx="9715502" cy="10001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sz="6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</a:t>
            </a:r>
            <a:r>
              <a:rPr lang="sk-SK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Hus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xmlns="" id="{67CF94F0-82AE-43BD-9F6F-EC9F2DEA3BC6}"/>
              </a:ext>
            </a:extLst>
          </p:cNvPr>
          <p:cNvSpPr/>
          <p:nvPr/>
        </p:nvSpPr>
        <p:spPr>
          <a:xfrm>
            <a:off x="2940787" y="944687"/>
            <a:ext cx="7437030" cy="17636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český kazateľ, dekan Pražskej univerzity</a:t>
            </a:r>
          </a:p>
          <a:p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jeden z prvých kritikov cirkvi</a:t>
            </a:r>
          </a:p>
          <a:p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verejne kritizoval neduhy cirkvi (neetické praktiky)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940374C9-7C2B-4A42-B238-B0ECD907CA46}"/>
              </a:ext>
            </a:extLst>
          </p:cNvPr>
          <p:cNvSpPr/>
          <p:nvPr/>
        </p:nvSpPr>
        <p:spPr>
          <a:xfrm>
            <a:off x="-57150" y="4527061"/>
            <a:ext cx="12192000" cy="2280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s Janom Husom -</a:t>
            </a:r>
            <a:r>
              <a:rPr lang="sk-SK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Kostnický</a:t>
            </a:r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koncil (1414-1418)</a:t>
            </a:r>
          </a:p>
          <a:p>
            <a:r>
              <a:rPr lang="sk-SK" sz="2400" dirty="0">
                <a:solidFill>
                  <a:schemeClr val="tx1"/>
                </a:solidFill>
              </a:rPr>
              <a:t>cieľ: riešiť problémy v cirkvi a Jana </a:t>
            </a:r>
            <a:r>
              <a:rPr lang="sk-SK" sz="2400" dirty="0" err="1">
                <a:solidFill>
                  <a:schemeClr val="tx1"/>
                </a:solidFill>
              </a:rPr>
              <a:t>Husa</a:t>
            </a:r>
            <a:endParaRPr lang="sk-SK" sz="2400" dirty="0">
              <a:solidFill>
                <a:schemeClr val="tx1"/>
              </a:solidFill>
            </a:endParaRP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rozsudok: „nenapraviteľný kacír“ = smrť upálením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1AB1F89A-3FA1-46FB-8638-89053A21A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9" r="18325"/>
          <a:stretch/>
        </p:blipFill>
        <p:spPr>
          <a:xfrm>
            <a:off x="57150" y="0"/>
            <a:ext cx="2828262" cy="3281754"/>
          </a:xfrm>
          <a:prstGeom prst="rect">
            <a:avLst/>
          </a:prstGeom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xmlns="" id="{CCA3A43E-6C4E-40CC-A596-3064F6107B4B}"/>
              </a:ext>
            </a:extLst>
          </p:cNvPr>
          <p:cNvSpPr/>
          <p:nvPr/>
        </p:nvSpPr>
        <p:spPr>
          <a:xfrm>
            <a:off x="2885412" y="2416045"/>
            <a:ext cx="8952613" cy="18525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u="sng" dirty="0">
                <a:solidFill>
                  <a:schemeClr val="accent2">
                    <a:lumMod val="50000"/>
                  </a:schemeClr>
                </a:solidFill>
              </a:rPr>
              <a:t>hl. body učenia:</a:t>
            </a:r>
          </a:p>
          <a:p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hlavou cirkvi je Ježiš Kristus</a:t>
            </a:r>
          </a:p>
          <a:p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pokiaľ pápež koná v rozpore s Bibliou kresťania ho nemusia nasledovať</a:t>
            </a:r>
          </a:p>
          <a:p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kritika križiackych výprav</a:t>
            </a:r>
          </a:p>
          <a:p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predaj odpustkov</a:t>
            </a:r>
          </a:p>
        </p:txBody>
      </p:sp>
      <p:pic>
        <p:nvPicPr>
          <p:cNvPr id="2053" name="Picture 5" descr="Upálení Mistra Jana Husa, 6. července 1415 v Kostnici, důkaz arogance moci  katolické církve">
            <a:extLst>
              <a:ext uri="{FF2B5EF4-FFF2-40B4-BE49-F238E27FC236}">
                <a16:creationId xmlns:a16="http://schemas.microsoft.com/office/drawing/2014/main" xmlns="" id="{5614F8D6-D85F-42E4-9896-1775551BD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42" y="3661352"/>
            <a:ext cx="4479408" cy="26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92DD9290-7F08-4EE5-B7FE-D6D81AE09DEB}"/>
              </a:ext>
            </a:extLst>
          </p:cNvPr>
          <p:cNvSpPr txBox="1">
            <a:spLocks/>
          </p:cNvSpPr>
          <p:nvPr/>
        </p:nvSpPr>
        <p:spPr>
          <a:xfrm>
            <a:off x="-57150" y="4268638"/>
            <a:ext cx="7712592" cy="5388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koncil: </a:t>
            </a:r>
            <a:r>
              <a:rPr lang="sk-SK" sz="2400" dirty="0"/>
              <a:t>zhromaždenie najvyšších hodnostárov katolíckej cirkvi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4652416F-9C15-41BB-ADCD-1CB6CB976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320" y="6274340"/>
            <a:ext cx="565453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xmlns="" id="{544E4640-E99A-4048-9FFC-F486011B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821" y="15805"/>
            <a:ext cx="10515600" cy="6000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boje Žigmunda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47A0D637-F163-4890-A786-05BA634781BF}"/>
              </a:ext>
            </a:extLst>
          </p:cNvPr>
          <p:cNvSpPr txBox="1">
            <a:spLocks/>
          </p:cNvSpPr>
          <p:nvPr/>
        </p:nvSpPr>
        <p:spPr>
          <a:xfrm>
            <a:off x="137972" y="694351"/>
            <a:ext cx="5862335" cy="2408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>
                <a:solidFill>
                  <a:srgbClr val="002060"/>
                </a:solidFill>
              </a:rPr>
              <a:t>proti Turkom</a:t>
            </a:r>
          </a:p>
          <a:p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ovládli Balkán – susedia Uh.</a:t>
            </a:r>
          </a:p>
          <a:p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križiacka výprava proti Turkom</a:t>
            </a:r>
          </a:p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1398- b. pri </a:t>
            </a:r>
            <a:r>
              <a:rPr lang="sk-SK" sz="3200" b="1" dirty="0" err="1">
                <a:solidFill>
                  <a:schemeClr val="accent1">
                    <a:lumMod val="75000"/>
                  </a:schemeClr>
                </a:solidFill>
              </a:rPr>
              <a:t>Nikopole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(prehra Uh.)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17B2491C-A3D7-4342-ADF4-943AF9A85766}"/>
              </a:ext>
            </a:extLst>
          </p:cNvPr>
          <p:cNvSpPr txBox="1">
            <a:spLocks/>
          </p:cNvSpPr>
          <p:nvPr/>
        </p:nvSpPr>
        <p:spPr>
          <a:xfrm>
            <a:off x="0" y="3147117"/>
            <a:ext cx="12192000" cy="3498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>
                <a:solidFill>
                  <a:srgbClr val="002060"/>
                </a:solidFill>
              </a:rPr>
              <a:t>proti husitom</a:t>
            </a:r>
          </a:p>
          <a:p>
            <a:r>
              <a:rPr lang="sk-SK" sz="3200" dirty="0"/>
              <a:t>husiti boli nasledovníci učenia Jana </a:t>
            </a:r>
            <a:r>
              <a:rPr lang="sk-SK" sz="3200" dirty="0" err="1"/>
              <a:t>Husa</a:t>
            </a:r>
            <a:endParaRPr lang="sk-SK" sz="3200" dirty="0"/>
          </a:p>
          <a:p>
            <a:r>
              <a:rPr lang="sk-SK" sz="3200" dirty="0"/>
              <a:t>ozbrojené skupiny, ktoré šírili myšlienky J.H. </a:t>
            </a:r>
          </a:p>
          <a:p>
            <a:r>
              <a:rPr lang="sk-SK" sz="3200" dirty="0"/>
              <a:t>+  lúpežné výpravy do miest</a:t>
            </a:r>
          </a:p>
          <a:p>
            <a:r>
              <a:rPr lang="sk-SK" sz="3200" dirty="0"/>
              <a:t>porazení Ž.L.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A029F1A-D082-4417-B658-3D28F32E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3149171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xmlns="" id="{940D9A2D-0EED-4000-8972-5BF4D7EA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96" y="159488"/>
            <a:ext cx="9184564" cy="9356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Žigmundovej smrti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11C4E383-6C51-4B9A-A89B-21AF06B3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7" y="159488"/>
            <a:ext cx="3286125" cy="455295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45DA0A93-1F93-447A-8915-7BA4318562EE}"/>
              </a:ext>
            </a:extLst>
          </p:cNvPr>
          <p:cNvSpPr txBox="1">
            <a:spLocks/>
          </p:cNvSpPr>
          <p:nvPr/>
        </p:nvSpPr>
        <p:spPr>
          <a:xfrm>
            <a:off x="3551023" y="1152525"/>
            <a:ext cx="8472961" cy="3983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rgbClr val="002060"/>
                </a:solidFill>
              </a:rPr>
              <a:t>nemal mužských potomkov</a:t>
            </a:r>
          </a:p>
          <a:p>
            <a:endParaRPr lang="sk-SK" sz="4000" b="1" dirty="0">
              <a:solidFill>
                <a:srgbClr val="002060"/>
              </a:solidFill>
            </a:endParaRPr>
          </a:p>
          <a:p>
            <a:r>
              <a:rPr lang="sk-SK" sz="4000" b="1" dirty="0">
                <a:solidFill>
                  <a:srgbClr val="002060"/>
                </a:solidFill>
              </a:rPr>
              <a:t>dcéra Alžbeta</a:t>
            </a:r>
          </a:p>
          <a:p>
            <a:r>
              <a:rPr lang="sk-SK" sz="4000" b="1" dirty="0">
                <a:solidFill>
                  <a:srgbClr val="002060"/>
                </a:solidFill>
              </a:rPr>
              <a:t>                          +</a:t>
            </a:r>
          </a:p>
          <a:p>
            <a:r>
              <a:rPr lang="sk-SK" sz="4000" b="1" dirty="0">
                <a:solidFill>
                  <a:srgbClr val="002060"/>
                </a:solidFill>
              </a:rPr>
              <a:t>                       Albrecht Habsburský</a:t>
            </a:r>
          </a:p>
        </p:txBody>
      </p:sp>
      <p:pic>
        <p:nvPicPr>
          <p:cNvPr id="5122" name="Picture 2" descr="Alžbeta Luxemburská">
            <a:extLst>
              <a:ext uri="{FF2B5EF4-FFF2-40B4-BE49-F238E27FC236}">
                <a16:creationId xmlns:a16="http://schemas.microsoft.com/office/drawing/2014/main" xmlns="" id="{C0DB642E-65E7-46C1-8399-59F27F807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216" y="780386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C3839140-EF20-40A0-8264-0049F69B1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454" y="3568234"/>
            <a:ext cx="1923053" cy="2669978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xmlns="" id="{BC74EBA3-0C67-427F-97B8-E92EFDBC87E8}"/>
              </a:ext>
            </a:extLst>
          </p:cNvPr>
          <p:cNvSpPr txBox="1">
            <a:spLocks/>
          </p:cNvSpPr>
          <p:nvPr/>
        </p:nvSpPr>
        <p:spPr>
          <a:xfrm>
            <a:off x="1743739" y="6191073"/>
            <a:ext cx="4314356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Ladislav Pohrobok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xmlns="" id="{39DB2417-7F5B-46DC-9846-0DA044B8CFF0}"/>
              </a:ext>
            </a:extLst>
          </p:cNvPr>
          <p:cNvSpPr/>
          <p:nvPr/>
        </p:nvSpPr>
        <p:spPr>
          <a:xfrm>
            <a:off x="6574997" y="4581368"/>
            <a:ext cx="5515555" cy="2095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</a:rPr>
              <a:t>zomrel na výprave proti Turkom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zanechal tehotnú manželku</a:t>
            </a:r>
          </a:p>
          <a:p>
            <a:r>
              <a:rPr lang="sk-SK" sz="2400" dirty="0">
                <a:solidFill>
                  <a:schemeClr val="tx1"/>
                </a:solidFill>
              </a:rPr>
              <a:t>*pohrobok- dieťa narodené po smrti otca</a:t>
            </a:r>
          </a:p>
        </p:txBody>
      </p:sp>
    </p:spTree>
    <p:extLst>
      <p:ext uri="{BB962C8B-B14F-4D97-AF65-F5344CB8AC3E}">
        <p14:creationId xmlns:p14="http://schemas.microsoft.com/office/powerpoint/2010/main" val="36454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é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262</Words>
  <Application>Microsoft Office PowerPoint</Application>
  <PresentationFormat>Širokouhlá</PresentationFormat>
  <Paragraphs>57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Calibri Light</vt:lpstr>
      <vt:lpstr>Motív Office</vt:lpstr>
      <vt:lpstr>1. cisár na uhorskom tróne</vt:lpstr>
      <vt:lpstr>Prezentácia programu PowerPoint</vt:lpstr>
      <vt:lpstr>Žigmund Luxemburský</vt:lpstr>
      <vt:lpstr>Jan Hus</vt:lpstr>
      <vt:lpstr>boje Žigmunda</vt:lpstr>
      <vt:lpstr>po Žigmundovej smrti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Cárske Rusko</dc:title>
  <dc:creator>Monika Holtánová</dc:creator>
  <cp:lastModifiedBy>MS Vinbarg</cp:lastModifiedBy>
  <cp:revision>54</cp:revision>
  <dcterms:created xsi:type="dcterms:W3CDTF">2020-11-08T10:04:46Z</dcterms:created>
  <dcterms:modified xsi:type="dcterms:W3CDTF">2021-11-04T07:01:31Z</dcterms:modified>
</cp:coreProperties>
</file>