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B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Z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Y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T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K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É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H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 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T</a:t>
            </a:r>
            <a:r>
              <a:rPr lang="sk-SK" sz="60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endParaRPr lang="sk-SK" sz="6000" b="1" cap="all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Korene stredoveku</a:t>
            </a:r>
            <a:r>
              <a:rPr lang="sk-SK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Svet a ľudia za hranicami Ríma</a:t>
            </a:r>
            <a:endParaRPr lang="sk-SK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57200" y="5943600"/>
            <a:ext cx="2701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Andalus" pitchFamily="18" charset="-78"/>
                <a:cs typeface="Andalus" pitchFamily="18" charset="-78"/>
              </a:rPr>
              <a:t>Mgr. Natália </a:t>
            </a:r>
            <a:r>
              <a:rPr lang="sk-SK" sz="2000" b="1" dirty="0" err="1" smtClean="0">
                <a:latin typeface="Andalus" pitchFamily="18" charset="-78"/>
                <a:cs typeface="Andalus" pitchFamily="18" charset="-78"/>
              </a:rPr>
              <a:t>Gyepesová</a:t>
            </a:r>
            <a:endParaRPr lang="sk-SK" sz="20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sz="2000" b="1" dirty="0" err="1" smtClean="0">
                <a:latin typeface="Andalus" pitchFamily="18" charset="-78"/>
                <a:cs typeface="Andalus" pitchFamily="18" charset="-78"/>
              </a:rPr>
              <a:t>Zš</a:t>
            </a:r>
            <a:r>
              <a:rPr lang="sk-SK" sz="2000" b="1" dirty="0" smtClean="0">
                <a:latin typeface="Andalus" pitchFamily="18" charset="-78"/>
                <a:cs typeface="Andalus" pitchFamily="18" charset="-78"/>
              </a:rPr>
              <a:t> s </a:t>
            </a:r>
            <a:r>
              <a:rPr lang="sk-SK" sz="2000" b="1" dirty="0" err="1" smtClean="0">
                <a:latin typeface="Andalus" pitchFamily="18" charset="-78"/>
                <a:cs typeface="Andalus" pitchFamily="18" charset="-78"/>
              </a:rPr>
              <a:t>Mš</a:t>
            </a:r>
            <a:r>
              <a:rPr lang="sk-SK" sz="2000" b="1" dirty="0" smtClean="0">
                <a:latin typeface="Andalus" pitchFamily="18" charset="-78"/>
                <a:cs typeface="Andalus" pitchFamily="18" charset="-78"/>
              </a:rPr>
              <a:t> Topoľčany</a:t>
            </a:r>
            <a:endParaRPr lang="sk-SK" sz="20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 rot="20719013">
            <a:off x="516592" y="1951644"/>
            <a:ext cx="7772400" cy="1470025"/>
          </a:xfrm>
        </p:spPr>
        <p:txBody>
          <a:bodyPr>
            <a:noAutofit/>
          </a:bodyPr>
          <a:lstStyle/>
          <a:p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Ť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H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I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Á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b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</a:b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J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H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Ô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L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K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Y</a:t>
            </a:r>
            <a:endParaRPr lang="sk-SK" sz="5400" dirty="0">
              <a:solidFill>
                <a:srgbClr val="00B05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 descr="nadrozmer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505200"/>
            <a:ext cx="323436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P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r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í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č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i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n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y 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s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ť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a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h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o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v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a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n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i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a 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n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á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r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o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d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o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v</a:t>
            </a:r>
            <a:endParaRPr lang="sk-SK" b="1" cap="all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Bell M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Bell MT" pitchFamily="18" charset="0"/>
              </a:rPr>
              <a:t>V druhej polovici 4. stor. začalo </a:t>
            </a:r>
            <a:r>
              <a:rPr lang="sk-SK" sz="2800" b="1" dirty="0" smtClean="0">
                <a:solidFill>
                  <a:srgbClr val="00B0F0"/>
                </a:solidFill>
                <a:latin typeface="Bell MT" pitchFamily="18" charset="0"/>
              </a:rPr>
              <a:t>obdobie sťahovania národov</a:t>
            </a:r>
            <a:r>
              <a:rPr lang="sk-SK" sz="2800" dirty="0" smtClean="0">
                <a:latin typeface="Bell MT" pitchFamily="18" charset="0"/>
              </a:rPr>
              <a:t>. </a:t>
            </a:r>
          </a:p>
          <a:p>
            <a:r>
              <a:rPr lang="sk-SK" sz="2800" dirty="0" smtClean="0">
                <a:latin typeface="Bell MT" pitchFamily="18" charset="0"/>
              </a:rPr>
              <a:t>Kmene si hľadali nové sídla – </a:t>
            </a:r>
            <a:r>
              <a:rPr lang="sk-SK" sz="2800" b="1" dirty="0" smtClean="0">
                <a:solidFill>
                  <a:srgbClr val="00B0F0"/>
                </a:solidFill>
                <a:latin typeface="Bell MT" pitchFamily="18" charset="0"/>
              </a:rPr>
              <a:t>zhoršené podnebie, nedostatok obživy, rozrastanie kmeňa</a:t>
            </a:r>
            <a:r>
              <a:rPr lang="sk-SK" sz="2800" dirty="0" smtClean="0">
                <a:latin typeface="Bell MT" pitchFamily="18" charset="0"/>
              </a:rPr>
              <a:t>, útek pred vojnami. </a:t>
            </a:r>
          </a:p>
          <a:p>
            <a:r>
              <a:rPr lang="sk-SK" sz="2800" dirty="0" smtClean="0">
                <a:latin typeface="Bell MT" pitchFamily="18" charset="0"/>
              </a:rPr>
              <a:t>Sťahovali sa aj </a:t>
            </a:r>
            <a:r>
              <a:rPr lang="sk-SK" sz="2800" b="1" dirty="0" smtClean="0">
                <a:solidFill>
                  <a:srgbClr val="00B0F0"/>
                </a:solidFill>
                <a:latin typeface="Bell MT" pitchFamily="18" charset="0"/>
              </a:rPr>
              <a:t>Slovania</a:t>
            </a:r>
            <a:r>
              <a:rPr lang="sk-SK" sz="2800" dirty="0" smtClean="0">
                <a:latin typeface="Bell MT" pitchFamily="18" charset="0"/>
              </a:rPr>
              <a:t>.</a:t>
            </a:r>
          </a:p>
          <a:p>
            <a:r>
              <a:rPr lang="sk-SK" sz="2800" dirty="0" smtClean="0">
                <a:latin typeface="Bell MT" pitchFamily="18" charset="0"/>
              </a:rPr>
              <a:t>Šli hlavne na západ a juh.</a:t>
            </a:r>
          </a:p>
          <a:p>
            <a:r>
              <a:rPr lang="sk-SK" sz="2800" dirty="0" smtClean="0">
                <a:latin typeface="Bell MT" pitchFamily="18" charset="0"/>
              </a:rPr>
              <a:t>Prišli do strednej Európy</a:t>
            </a:r>
            <a:endParaRPr lang="sk-SK" sz="2800" dirty="0">
              <a:latin typeface="Bell MT" pitchFamily="18" charset="0"/>
            </a:endParaRPr>
          </a:p>
        </p:txBody>
      </p:sp>
      <p:pic>
        <p:nvPicPr>
          <p:cNvPr id="4" name="Obrázok 3" descr="cc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050" y="3657600"/>
            <a:ext cx="4628550" cy="299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P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r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í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č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i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n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y 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s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ť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a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h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o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v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a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n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i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a 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n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á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r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o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d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o</a:t>
            </a:r>
            <a:r>
              <a:rPr lang="sk-SK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Bell MT" pitchFamily="18" charset="0"/>
              </a:rPr>
              <a:t>Germáni viackrát dobyli Rím. </a:t>
            </a:r>
          </a:p>
          <a:p>
            <a:r>
              <a:rPr lang="sk-SK" sz="2800" dirty="0" smtClean="0">
                <a:latin typeface="Bell MT" pitchFamily="18" charset="0"/>
              </a:rPr>
              <a:t>Nové kmene </a:t>
            </a:r>
            <a:r>
              <a:rPr lang="sk-SK" sz="2800" b="1" dirty="0" smtClean="0">
                <a:solidFill>
                  <a:srgbClr val="00B0F0"/>
                </a:solidFill>
                <a:latin typeface="Bell MT" pitchFamily="18" charset="0"/>
              </a:rPr>
              <a:t>ničili antické </a:t>
            </a:r>
            <a:r>
              <a:rPr lang="sk-SK" sz="2800" dirty="0" smtClean="0">
                <a:latin typeface="Bell MT" pitchFamily="18" charset="0"/>
              </a:rPr>
              <a:t>domy, cesty, knižnice – </a:t>
            </a:r>
            <a:r>
              <a:rPr lang="sk-SK" sz="2800" b="1" dirty="0" smtClean="0">
                <a:solidFill>
                  <a:srgbClr val="00B0F0"/>
                </a:solidFill>
                <a:latin typeface="Bell MT" pitchFamily="18" charset="0"/>
              </a:rPr>
              <a:t>mestá</a:t>
            </a:r>
            <a:r>
              <a:rPr lang="sk-SK" sz="2800" dirty="0" smtClean="0">
                <a:latin typeface="Bell MT" pitchFamily="18" charset="0"/>
              </a:rPr>
              <a:t> pustli. </a:t>
            </a:r>
          </a:p>
          <a:p>
            <a:r>
              <a:rPr lang="sk-SK" sz="2800" b="1" dirty="0" smtClean="0">
                <a:solidFill>
                  <a:srgbClr val="00B0F0"/>
                </a:solidFill>
                <a:latin typeface="Bell MT" pitchFamily="18" charset="0"/>
              </a:rPr>
              <a:t>Menili sa štáty a životný štýl</a:t>
            </a:r>
            <a:r>
              <a:rPr lang="sk-SK" sz="2800" dirty="0" smtClean="0">
                <a:latin typeface="Bell MT" pitchFamily="18" charset="0"/>
              </a:rPr>
              <a:t>. </a:t>
            </a:r>
            <a:endParaRPr lang="sk-SK" sz="28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é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s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p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l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č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t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á</a:t>
            </a:r>
            <a:endParaRPr lang="sk-SK" sz="48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Ľudia sa združovali podľa príbuzenských zväzkov – </a:t>
            </a:r>
            <a:r>
              <a:rPr lang="sk-SK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kmene</a:t>
            </a: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Na severe rímskej hranice žili </a:t>
            </a:r>
            <a:r>
              <a:rPr lang="sk-SK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Germáni</a:t>
            </a: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Severne a východne od Germánovi žili </a:t>
            </a:r>
            <a:r>
              <a:rPr lang="sk-SK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Slovania</a:t>
            </a: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Z ázijských kmeňov prenikali </a:t>
            </a:r>
            <a:r>
              <a:rPr lang="sk-SK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nomádske </a:t>
            </a:r>
            <a:br>
              <a:rPr lang="sk-SK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kmene</a:t>
            </a: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Rimania tieto kmene nazývali </a:t>
            </a:r>
            <a:br>
              <a:rPr lang="sk-SK" sz="2400" dirty="0" smtClean="0">
                <a:latin typeface="Andalus" pitchFamily="18" charset="-78"/>
                <a:cs typeface="Andalus" pitchFamily="18" charset="-78"/>
              </a:rPr>
            </a:b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barbarmi (neovládali </a:t>
            </a:r>
            <a:r>
              <a:rPr lang="sk-SK" sz="2400" dirty="0" err="1" smtClean="0">
                <a:latin typeface="Andalus" pitchFamily="18" charset="-78"/>
                <a:cs typeface="Andalus" pitchFamily="18" charset="-78"/>
              </a:rPr>
              <a:t>rím</a:t>
            </a: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. </a:t>
            </a:r>
            <a:br>
              <a:rPr lang="sk-SK" sz="2400" dirty="0" smtClean="0">
                <a:latin typeface="Andalus" pitchFamily="18" charset="-78"/>
                <a:cs typeface="Andalus" pitchFamily="18" charset="-78"/>
              </a:rPr>
            </a:br>
            <a:r>
              <a:rPr lang="sk-SK" sz="2400" dirty="0" smtClean="0">
                <a:latin typeface="Andalus" pitchFamily="18" charset="-78"/>
                <a:cs typeface="Andalus" pitchFamily="18" charset="-78"/>
              </a:rPr>
              <a:t>jazyk a kultúru)</a:t>
            </a:r>
          </a:p>
          <a:p>
            <a:endParaRPr lang="sk-SK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havra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6735" y="2971800"/>
            <a:ext cx="4324865" cy="2667000"/>
          </a:xfrm>
          <a:prstGeom prst="rect">
            <a:avLst/>
          </a:prstGeom>
        </p:spPr>
      </p:pic>
      <p:pic>
        <p:nvPicPr>
          <p:cNvPr id="5" name="Obrázok 4" descr="7e96aa08-f6ab-49b1-be71-0d6a602cd593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572000"/>
            <a:ext cx="2743200" cy="207761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705600" y="5638800"/>
            <a:ext cx="2191626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sk-SK" sz="2000" b="1" dirty="0" smtClean="0">
                <a:latin typeface="Andalus" pitchFamily="18" charset="-78"/>
                <a:cs typeface="Andalus" pitchFamily="18" charset="-78"/>
              </a:rPr>
              <a:t>Germánske obydlie</a:t>
            </a:r>
            <a:endParaRPr lang="sk-SK" sz="20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6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6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6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6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6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L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I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endParaRPr lang="sk-SK" sz="5400" b="1" cap="all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Pochádzajú z východnej a severovýchodnej Európy. 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Obydlia si hĺbili do zeme. 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Obrábali pôdu, pestovali hospodárske plodiny. </a:t>
            </a:r>
          </a:p>
          <a:p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Živili sa lovom a roľníctvom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Boli dobrí včelári. </a:t>
            </a:r>
          </a:p>
          <a:p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Často sa sťahovali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Slovanské obydlí 1.JPG"/>
          <p:cNvPicPr>
            <a:picLocks noChangeAspect="1"/>
          </p:cNvPicPr>
          <p:nvPr/>
        </p:nvPicPr>
        <p:blipFill>
          <a:blip r:embed="rId2" cstate="print"/>
          <a:srcRect b="14793"/>
          <a:stretch>
            <a:fillRect/>
          </a:stretch>
        </p:blipFill>
        <p:spPr>
          <a:xfrm>
            <a:off x="3962400" y="3563112"/>
            <a:ext cx="5029200" cy="321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6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6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6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6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6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L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V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I</a:t>
            </a:r>
            <a:r>
              <a:rPr lang="sk-SK" sz="5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A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Slovanov spájal </a:t>
            </a:r>
            <a:r>
              <a:rPr lang="sk-SK" b="1" dirty="0" smtClean="0">
                <a:solidFill>
                  <a:srgbClr val="FF0000"/>
                </a:solidFill>
              </a:rPr>
              <a:t>podobný jazyk</a:t>
            </a:r>
            <a:r>
              <a:rPr lang="sk-SK" dirty="0" smtClean="0"/>
              <a:t>. </a:t>
            </a:r>
          </a:p>
          <a:p>
            <a:r>
              <a:rPr lang="sk-SK" dirty="0" smtClean="0"/>
              <a:t>Na územie dnešného Slovenska prišli Slovania cez </a:t>
            </a:r>
            <a:r>
              <a:rPr lang="sk-SK" b="1" dirty="0" smtClean="0">
                <a:solidFill>
                  <a:srgbClr val="FF0000"/>
                </a:solidFill>
              </a:rPr>
              <a:t>priesmyky v Karpatoch a z juhu oblastí okolo Dunaja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  <p:pic>
        <p:nvPicPr>
          <p:cNvPr id="4" name="Obrázok 3" descr="meč blat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968063"/>
            <a:ext cx="2667000" cy="2585137"/>
          </a:xfrm>
          <a:prstGeom prst="rect">
            <a:avLst/>
          </a:prstGeom>
        </p:spPr>
      </p:pic>
      <p:pic>
        <p:nvPicPr>
          <p:cNvPr id="5" name="Obrázok 4" descr="slovane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057900" y="3276600"/>
            <a:ext cx="2857500" cy="2857500"/>
          </a:xfrm>
          <a:prstGeom prst="rect">
            <a:avLst/>
          </a:prstGeom>
        </p:spPr>
      </p:pic>
      <p:pic>
        <p:nvPicPr>
          <p:cNvPr id="6" name="Obrázok 5" descr="repliky_zbran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9900" y="3733800"/>
            <a:ext cx="28575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3513"/>
            <a:ext cx="8824382" cy="6618287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mapa_slov_podla_stanislav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839200" cy="6268467"/>
          </a:xfr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g</a:t>
            </a:r>
            <a:r>
              <a:rPr lang="sk-SK" sz="54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54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</a:t>
            </a:r>
            <a:r>
              <a:rPr lang="sk-SK" sz="54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m</a:t>
            </a:r>
            <a:r>
              <a:rPr lang="sk-SK" sz="54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á</a:t>
            </a:r>
            <a:r>
              <a:rPr lang="sk-SK" sz="54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54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I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Žili medzi riekami Rýn a Dunaj. 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Obydlia si stavali na lesných čistinách. 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Chovali kone, hovädzí dobytok, pestovali hosp. plodiny.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Často sa sťahovali, prenikali </a:t>
            </a:r>
            <a:br>
              <a:rPr lang="sk-SK" sz="2800" dirty="0" smtClean="0">
                <a:latin typeface="Andalus" pitchFamily="18" charset="-78"/>
                <a:cs typeface="Andalus" pitchFamily="18" charset="-78"/>
              </a:rPr>
            </a:b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na rímske územia. 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Rimania budovali opevnenia </a:t>
            </a:r>
            <a:br>
              <a:rPr lang="sk-SK" sz="2800" dirty="0" smtClean="0">
                <a:latin typeface="Andalus" pitchFamily="18" charset="-78"/>
                <a:cs typeface="Andalus" pitchFamily="18" charset="-78"/>
              </a:rPr>
            </a:b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sk-SK" sz="2800" b="1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Limes</a:t>
            </a:r>
            <a:r>
              <a:rPr lang="sk-SK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sk-SK" sz="2800" b="1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Romanus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). 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m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8600"/>
            <a:ext cx="2209800" cy="2399842"/>
          </a:xfrm>
          <a:prstGeom prst="rect">
            <a:avLst/>
          </a:prstGeom>
        </p:spPr>
      </p:pic>
      <p:pic>
        <p:nvPicPr>
          <p:cNvPr id="5" name="Obrázok 4" descr="637773_hrob-bratislava-nacelnik-german-germansky-archeologia-archeologic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124200"/>
            <a:ext cx="2971800" cy="355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2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2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2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2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o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m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á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d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s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k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k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m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sk-SK" sz="4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Kočovné kmene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– žili na stepiach ázijského kontinentu. 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Sťahovali sa – hľadali pastviny. </a:t>
            </a:r>
          </a:p>
          <a:p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Dobíjali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nové územia – zasahovali aj na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slovanské územia. </a:t>
            </a:r>
            <a:endParaRPr lang="sk-SK" sz="28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ázok 3" descr="koni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0950" y="3581400"/>
            <a:ext cx="504825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 descr="96-3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3767475" cy="2497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sz="3200" b="1" dirty="0" err="1" smtClean="0"/>
              <a:t>Východorímsky-byzantský</a:t>
            </a:r>
            <a:r>
              <a:rPr lang="sk-SK" sz="3200" b="1" dirty="0" smtClean="0"/>
              <a:t> spisovateľ, 6 stor. 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i="1" dirty="0" smtClean="0"/>
              <a:t>Tie plemená, Slovania a </a:t>
            </a:r>
            <a:r>
              <a:rPr lang="sk-SK" i="1" dirty="0" err="1" smtClean="0"/>
              <a:t>Anti</a:t>
            </a:r>
            <a:r>
              <a:rPr lang="sk-SK" i="1" dirty="0" smtClean="0"/>
              <a:t> bývajú v chudobných chyžiach a dedinách roztrúsených ďaleko od seba... Sú to mimoriadne vysokí a s mocnou postavou, pokožka nie je veľmi svetlá, vlasy ani nie svetlé, ani úplne tmavé, skôr do </a:t>
            </a:r>
            <a:r>
              <a:rPr lang="sk-SK" i="1" dirty="0" err="1" smtClean="0"/>
              <a:t>gaštanova</a:t>
            </a:r>
            <a:r>
              <a:rPr lang="sk-SK" i="1" dirty="0" smtClean="0"/>
              <a:t>. Žijú v tvrdých podmienkach a zanedbane. Ich ľudia sú slobodní a odolní. K cudzincom sú priateľskí... Ich ženy sú veľmi oddané: mnohé sa po mužovej smrti dobrovoľne obesia, pretože nechcú žiť samostatné ako vdovy. Poznajú veľa rozmanitých zviera i plodov... </a:t>
            </a:r>
            <a:endParaRPr lang="sk-SK" i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348</Words>
  <Application>Microsoft Office PowerPoint</Application>
  <PresentationFormat>Prezentácia na obrazovke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Andalus</vt:lpstr>
      <vt:lpstr>Arial</vt:lpstr>
      <vt:lpstr>Bell MT</vt:lpstr>
      <vt:lpstr>Calibri</vt:lpstr>
      <vt:lpstr>Motív Office</vt:lpstr>
      <vt:lpstr>OBRAZY STREDOVEKÉHO SVETA</vt:lpstr>
      <vt:lpstr>Rodové spoločenstvá</vt:lpstr>
      <vt:lpstr>SLOVANIA</vt:lpstr>
      <vt:lpstr>SLOVANIA</vt:lpstr>
      <vt:lpstr>Prezentácia programu PowerPoint</vt:lpstr>
      <vt:lpstr>Prezentácia programu PowerPoint</vt:lpstr>
      <vt:lpstr>germáNI</vt:lpstr>
      <vt:lpstr>Nomádske kmene</vt:lpstr>
      <vt:lpstr>Východorímsky-byzantský spisovateľ, 6 stor. </vt:lpstr>
      <vt:lpstr>SŤAHOVANIE NÁRODOV A  JEHO DÔSLEDKY</vt:lpstr>
      <vt:lpstr>Príčiny sťahovania národov</vt:lpstr>
      <vt:lpstr>Príčiny sťahovania národov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OBRAZY STREDOVEKÉHO SVETA</dc:title>
  <dc:creator>Lukáš Gyepes</dc:creator>
  <cp:lastModifiedBy>MS Vinbarg</cp:lastModifiedBy>
  <cp:revision>4</cp:revision>
  <dcterms:created xsi:type="dcterms:W3CDTF">2016-02-25T17:25:15Z</dcterms:created>
  <dcterms:modified xsi:type="dcterms:W3CDTF">2021-03-02T10:18:21Z</dcterms:modified>
</cp:coreProperties>
</file>