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AD37A-78BE-4114-B25F-B51FC8D3BBF3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BF18E-AB4F-49EC-9604-42C8F29AE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sk-SK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Ak chcete pridať obrázok, kliknite na ikonu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17. 3. 2020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7" name="Obdĺžnik 36"/>
          <p:cNvSpPr/>
          <p:nvPr/>
        </p:nvSpPr>
        <p:spPr>
          <a:xfrm>
            <a:off x="914400" y="13716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Predmet: 		Telesná výchova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8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Tematický celok: 	Vybíjaná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800" b="1" dirty="0" smtClean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Téma: 		Základné pravidlá vybíjanej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800" b="1" dirty="0" smtClean="0">
              <a:ln w="3155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Vypracoval: 	Mgr. Gabriela Janičová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	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Ročníky:		5. – 7. </a:t>
            </a:r>
            <a:endParaRPr lang="sk-SK" sz="28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010400" y="53340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838200"/>
            <a:ext cx="72390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Postavenie hráčov: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 ihrisko nastupuje 10 hráčov, z toho jeden kapitán.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Deväť hráčov obsadí podľa vyžrebovania svoje pole.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 zázemia ide kapitán a do hry sa vracia ako posledný po vybití všetkých spoluhráčov.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 zázemia môže ísť aj jeden z hráčov - pomocník, ktorý sa vráti do poľa hneď po vybití prvého spoluhráča.</a:t>
            </a:r>
          </a:p>
          <a:p>
            <a:pPr algn="just"/>
            <a:endParaRPr lang="sk-SK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sz="2800" dirty="0" smtClean="0"/>
          </a:p>
          <a:p>
            <a:r>
              <a:rPr lang="sk-SK" sz="2800" dirty="0" smtClean="0"/>
              <a:t> 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54102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838200"/>
            <a:ext cx="7239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Priebeh stretnutia: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Hra sa začína hvizdom rozhodcu tak, že kapitán spoza zadnej čiary prihrá loptu svojim spoluhráčom v poli.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Loptu môžu súperi chytať, lebo táto lopta nevybíja (nenabitá lopta).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Takto sa hra začína po každej chybe (vybití).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 priestupkoch sa začína na hvizd rozhodcu od hociktorého hráča, ktorý je najbližšie k miestu priestupku. </a:t>
            </a:r>
          </a:p>
          <a:p>
            <a:pPr algn="just"/>
            <a:endParaRPr lang="sk-SK" sz="2800" dirty="0" smtClean="0"/>
          </a:p>
          <a:p>
            <a:r>
              <a:rPr lang="sk-SK" sz="2800" dirty="0" smtClean="0"/>
              <a:t> 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54102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838200"/>
            <a:ext cx="7391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Priebeh stretnutia: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 prvom prehodení už môže hocikto z poľa či zázemia vybíjať, ak má "nabité".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 vybití hráča ktokoľvek dopraví loptu jeho kapitánovi a vybitý hráč urýchlene bez prešľapu prejde do svojho zázemia. </a:t>
            </a:r>
          </a:p>
          <a:p>
            <a:endParaRPr lang="sk-SK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sk-SK" sz="2800" dirty="0"/>
          </a:p>
        </p:txBody>
      </p:sp>
      <p:pic>
        <p:nvPicPr>
          <p:cNvPr id="11266" name="Picture 2" descr="C:\Users\dell_vostro_001\Desktop\10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267200"/>
            <a:ext cx="3638550" cy="11430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</p:pic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9000" y="54864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838200" y="762000"/>
            <a:ext cx="7543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Priebeh stretnutia: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Hráči sa nesmú žiadnou časťou tela dotknúť súperovho poľa či zázemia.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Smú však loptu "loviť" zo súperovho ihriska, ak je vo vzduchu.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Nesmú loptu vziať či vyraziť z rúk súpera. Pri  súčasnom úchope lopty súpermi má loptu družstvo, v ktorého území bola pred úchopom.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Lopta odrazená od zeme, steny, konštrukcie či rozhodcu patrí tomu, kto sa jej dovoleným spôsobom zmocní.</a:t>
            </a:r>
          </a:p>
          <a:p>
            <a:pPr algn="just"/>
            <a:endParaRPr lang="sk-SK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54864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838200" y="1371600"/>
            <a:ext cx="7239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Nabitie, vybitie: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1813" indent="-531813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Lopta je "nabitá", ak ju hráč získal v hre prihrávkou alebo odrazom od ktoréhokoľvek hráča bez toho, aby sa lopta dotkla zeme, steny, konštrukcie či rozhodcu. </a:t>
            </a:r>
          </a:p>
          <a:p>
            <a:pPr marL="531813" indent="-531813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Hráč je vybitý, ak ho priamo zasiahne "nabitá" lopta hodená súperom (nie lopta odrazená od zeme či spoluhráča) a potom spadne na zem. 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54102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838200"/>
            <a:ext cx="7239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Nabitie, vybitie: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Hráč je vybitý aj vtedy, ak sa uhne pred "nabitou" loptou prešľapom mimo vlastného poľa. </a:t>
            </a: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 vybitie rozhodca posúdi priamy zásah tela, pri ktorom lopta zmení smer letu. </a:t>
            </a: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 loptu, ktorá zasiahla vybíjaného hráča chytí on sám alebo ktorýkoľvek iný spoluhráč či súper, zachraňuje ho od vybitia a sám môže hneď hrať. </a:t>
            </a: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 však lopta spoluhráčovi, ktorý zachraňuje, spadne na zem, nezachránil ho, ale sám nie je vybitý. Vždy je vybitý len prvý hráč. </a:t>
            </a:r>
          </a:p>
          <a:p>
            <a:r>
              <a:rPr lang="sk-SK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267200" y="54864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838200"/>
            <a:ext cx="7239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Mŕtva lopta: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Lopta je mŕtva od chvíle, keď zapískal rozhodca pri nejakej chybe alebo priestupku, až do chvíle, keď zapísknutím dá pokyn na pokračovanie v hre. </a:t>
            </a: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 mŕtvej lopte sa hráči s loptou môžu voľne pohybovať po svojom území. Mŕtva lopta je nenabitá.</a:t>
            </a:r>
          </a:p>
          <a:p>
            <a:pPr algn="just"/>
            <a:endParaRPr lang="sk-SK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47244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1143000"/>
            <a:ext cx="7239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 sekundy, tri kroky, tri dotyky 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Hráč môže loptu držať najviac tri sekundy. </a:t>
            </a: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loptou môže urobiť v poli či v zázemí najviac tri kroky alebo sa pohybovať </a:t>
            </a:r>
            <a:r>
              <a:rPr lang="sk-SK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driblingom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Len v poli alebo len v zázemí sa lopty môžu dotknúť najviac traja hráči (dve prihrávky), potom musí letieť lopta z poľa do zázemia alebo opačne.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50292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838200"/>
            <a:ext cx="7239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Koniec stretnutia: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Stretnutie sa končí hvizdom časomerača. </a:t>
            </a: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Výsledok stretnutia sa udáva pomerom celkového počtu vybitých hráčov z oboch polčasov. </a:t>
            </a:r>
          </a:p>
          <a:p>
            <a:pPr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Víťazí družstvo, ktoré vybilo viac hráčov súpera. </a:t>
            </a: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prípade rovnakého počtu vybitých hráčov na oboch stranách sa stretnutie končí remízou. </a:t>
            </a:r>
          </a:p>
          <a:p>
            <a:pPr marL="361950" indent="-36195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 niektoré družstvo nenastúpi so všetkými hráčmi, chýbajúci sa počítajú za vybitých, a to v každom polčase. </a:t>
            </a: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 ukončení stretnutia družstvá nastúpia na útočné volejbalové čiary, rozhodca oznámi výsledok a súperi si podajú ruky.</a:t>
            </a:r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9000" y="11430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838200"/>
            <a:ext cx="7620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Priestupky: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Rozhodca raz zapíska a stratou lopty potrestá priestupky:</a:t>
            </a:r>
          </a:p>
          <a:p>
            <a:pPr>
              <a:buFont typeface="Wingdings" pitchFamily="2" charset="2"/>
              <a:buChar char="Ø"/>
            </a:pP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nedovolené striedanie</a:t>
            </a:r>
          </a:p>
          <a:p>
            <a:pPr>
              <a:buFont typeface="Wingdings" pitchFamily="2" charset="2"/>
              <a:buChar char="Ø"/>
            </a:pP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prešľap čiary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dotyk súpera, súperovho ihriska a lopty ležiacej </a:t>
            </a:r>
          </a:p>
          <a:p>
            <a:pPr marL="273050"/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súperovom ihrisku ktoroukoľvek časťou tela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vytrhnutie, vyrazenie lopty súperovi z rúk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súčasný úchop lopty v súperovom ihrisku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držanie lopty štyri sekundy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štyri kroky s loptou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dotyk lopty štyrmi hráčmi v poli alebo zázemí (tri prihrávky)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nesprávne zahratie kapitánom po vybití jeho spoluhráča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sk-S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pasívna hra bez snahy vybíjať (snaha o udržanie výsledku)</a:t>
            </a:r>
            <a:endParaRPr lang="sk-S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162800" y="31242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1219200"/>
            <a:ext cx="7086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Charakteristika: </a:t>
            </a:r>
          </a:p>
          <a:p>
            <a:r>
              <a:rPr lang="sk-SK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sk-SK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0850" indent="-45085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Vybíjaná je prípravná športová hra pre mladší školský vek. </a:t>
            </a:r>
          </a:p>
          <a:p>
            <a:pPr marL="450850" indent="-45085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Úlohou každého družstva je vybiť súperových hráčov a uhýbať sa pred vybíjaním. </a:t>
            </a:r>
          </a:p>
          <a:p>
            <a:pPr marL="450850" indent="-45085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 loptou sa hrá s obmedzeniami uvedenými v nasledujúcich pravidlách.</a:t>
            </a:r>
          </a:p>
          <a:p>
            <a:endParaRPr lang="sk-SK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14800" y="49530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1143000"/>
            <a:ext cx="7239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Chyby: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Rozhodca dvakrát zapíska a za vybitého označí hráča, ktorý:</a:t>
            </a:r>
          </a:p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bol priamo zasiahnutý "nabitou" loptou</a:t>
            </a:r>
          </a:p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sa uhol "nabitej" lopte prešľapom mimo pole</a:t>
            </a:r>
          </a:p>
          <a:p>
            <a:pPr marL="273050" indent="-273050">
              <a:buFont typeface="Wingdings" pitchFamily="2" charset="2"/>
              <a:buChar char="Ø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chýba do počtu hráčov pri začiatku stretnutia alebo druhého polčasu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48768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1143000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Hodnotenie: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 víťazný zápas získava družstvo dva body, nerozhodný výsledok je hodnotený jedným bodom pre obe družstvá.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 vyhlásení kontumačného výsledku získava víťaz dva body a aktívne skóre 10:0.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 je kontumačný výsledok vyhlásený vinou oboch družstiev, nepriznávajú sa body nikomu, obom družstvám sa započítava pasívne skóre 0:10.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52578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1447800"/>
            <a:ext cx="7543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víťazovi rozhoduje: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vyšší počet bodov zo všetkých stretnutí</a:t>
            </a:r>
          </a:p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vzájomný zápas</a:t>
            </a:r>
          </a:p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vyšší počet vybitých hráčov zo všetkých stretnutí</a:t>
            </a:r>
          </a:p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vyšší rozdiel súperových a vlastných vybitých hráčov</a:t>
            </a:r>
          </a:p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kratší hrací čas zo všetkých stretnutí</a:t>
            </a:r>
          </a:p>
          <a:p>
            <a:pPr>
              <a:buFont typeface="Wingdings" pitchFamily="2" charset="2"/>
              <a:buChar char="Ø"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 nový zápas 2 x 3 min. bez prestávky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53340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1219200" y="2362200"/>
            <a:ext cx="68580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Odpovedaj na otázky a klikni na ÁNO/NIE </a:t>
            </a:r>
          </a:p>
          <a:p>
            <a:pPr algn="ctr"/>
            <a:r>
              <a:rPr lang="sk-SK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podľa toho či je veta správna alebo nie</a:t>
            </a:r>
            <a:endParaRPr lang="sk-SK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>
            <a:off x="8305800" y="5867400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8305800" y="4876800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8305800" y="3962400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8305800" y="3124200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8" name="AutoShape 9"/>
          <p:cNvSpPr>
            <a:spLocks noChangeArrowheads="1"/>
          </p:cNvSpPr>
          <p:nvPr/>
        </p:nvSpPr>
        <p:spPr bwMode="auto">
          <a:xfrm>
            <a:off x="0" y="3276600"/>
            <a:ext cx="838200" cy="685800"/>
          </a:xfrm>
          <a:prstGeom prst="hexagon">
            <a:avLst>
              <a:gd name="adj" fmla="val 31877"/>
              <a:gd name="vf" fmla="val 115470"/>
            </a:avLst>
          </a:prstGeom>
          <a:solidFill>
            <a:srgbClr val="FF00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 anchorCtr="1"/>
          <a:lstStyle/>
          <a:p>
            <a:pPr algn="ctr"/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1066800" y="33528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354013" indent="-354013" algn="ctr" fontAlgn="auto">
              <a:spcAft>
                <a:spcPts val="0"/>
              </a:spcAft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ÁNO</a:t>
            </a:r>
          </a:p>
        </p:txBody>
      </p:sp>
      <p:sp>
        <p:nvSpPr>
          <p:cNvPr id="51" name="AutoShape 54"/>
          <p:cNvSpPr>
            <a:spLocks noChangeArrowheads="1"/>
          </p:cNvSpPr>
          <p:nvPr/>
        </p:nvSpPr>
        <p:spPr bwMode="auto">
          <a:xfrm>
            <a:off x="4267200" y="3352800"/>
            <a:ext cx="649288" cy="5000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</a:t>
            </a:r>
          </a:p>
        </p:txBody>
      </p:sp>
      <p:sp>
        <p:nvSpPr>
          <p:cNvPr id="52" name="AutoShape 48"/>
          <p:cNvSpPr>
            <a:spLocks noChangeArrowheads="1"/>
          </p:cNvSpPr>
          <p:nvPr/>
        </p:nvSpPr>
        <p:spPr bwMode="auto">
          <a:xfrm>
            <a:off x="4267200" y="3352800"/>
            <a:ext cx="649288" cy="5000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53" name="AutoShape 21"/>
          <p:cNvSpPr>
            <a:spLocks noChangeArrowheads="1"/>
          </p:cNvSpPr>
          <p:nvPr/>
        </p:nvSpPr>
        <p:spPr bwMode="auto">
          <a:xfrm>
            <a:off x="5334000" y="33528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</a:t>
            </a:r>
          </a:p>
        </p:txBody>
      </p:sp>
      <p:pic>
        <p:nvPicPr>
          <p:cNvPr id="54" name="Picture 37" descr="mix1 (9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2800" y="3352800"/>
            <a:ext cx="711200" cy="488950"/>
          </a:xfrm>
          <a:prstGeom prst="rect">
            <a:avLst/>
          </a:prstGeom>
          <a:noFill/>
        </p:spPr>
      </p:pic>
      <p:pic>
        <p:nvPicPr>
          <p:cNvPr id="5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3124200"/>
            <a:ext cx="838200" cy="838200"/>
          </a:xfrm>
          <a:prstGeom prst="rect">
            <a:avLst/>
          </a:prstGeom>
          <a:noFill/>
        </p:spPr>
      </p:pic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0" y="4191000"/>
            <a:ext cx="838200" cy="685800"/>
          </a:xfrm>
          <a:prstGeom prst="hexagon">
            <a:avLst>
              <a:gd name="adj" fmla="val 31877"/>
              <a:gd name="vf" fmla="val 115470"/>
            </a:avLst>
          </a:prstGeom>
          <a:solidFill>
            <a:srgbClr val="FF00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 anchorCtr="1"/>
          <a:lstStyle/>
          <a:p>
            <a:pPr algn="ctr"/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AutoShape 6"/>
          <p:cNvSpPr>
            <a:spLocks noChangeArrowheads="1"/>
          </p:cNvSpPr>
          <p:nvPr/>
        </p:nvSpPr>
        <p:spPr bwMode="auto">
          <a:xfrm>
            <a:off x="1066800" y="42672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ÁNO</a:t>
            </a:r>
          </a:p>
        </p:txBody>
      </p:sp>
      <p:sp>
        <p:nvSpPr>
          <p:cNvPr id="59" name="AutoShape 56"/>
          <p:cNvSpPr>
            <a:spLocks noChangeArrowheads="1"/>
          </p:cNvSpPr>
          <p:nvPr/>
        </p:nvSpPr>
        <p:spPr bwMode="auto">
          <a:xfrm>
            <a:off x="4267200" y="4267200"/>
            <a:ext cx="649288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</a:t>
            </a:r>
          </a:p>
        </p:txBody>
      </p:sp>
      <p:sp>
        <p:nvSpPr>
          <p:cNvPr id="60" name="AutoShape 50"/>
          <p:cNvSpPr>
            <a:spLocks noChangeArrowheads="1"/>
          </p:cNvSpPr>
          <p:nvPr/>
        </p:nvSpPr>
        <p:spPr bwMode="auto">
          <a:xfrm>
            <a:off x="4267200" y="4267200"/>
            <a:ext cx="649288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61" name="AutoShape 22"/>
          <p:cNvSpPr>
            <a:spLocks noChangeArrowheads="1"/>
          </p:cNvSpPr>
          <p:nvPr/>
        </p:nvSpPr>
        <p:spPr bwMode="auto">
          <a:xfrm>
            <a:off x="5334000" y="42672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</a:t>
            </a:r>
          </a:p>
        </p:txBody>
      </p:sp>
      <p:pic>
        <p:nvPicPr>
          <p:cNvPr id="62" name="Picture 39" descr="mix1 (9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2800" y="4267200"/>
            <a:ext cx="711200" cy="488950"/>
          </a:xfrm>
          <a:prstGeom prst="rect">
            <a:avLst/>
          </a:prstGeom>
          <a:noFill/>
        </p:spPr>
      </p:pic>
      <p:pic>
        <p:nvPicPr>
          <p:cNvPr id="6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sp>
        <p:nvSpPr>
          <p:cNvPr id="64" name="AutoShape 9"/>
          <p:cNvSpPr>
            <a:spLocks noChangeArrowheads="1"/>
          </p:cNvSpPr>
          <p:nvPr/>
        </p:nvSpPr>
        <p:spPr bwMode="auto">
          <a:xfrm>
            <a:off x="0" y="5105400"/>
            <a:ext cx="838200" cy="685800"/>
          </a:xfrm>
          <a:prstGeom prst="hexagon">
            <a:avLst>
              <a:gd name="adj" fmla="val 31877"/>
              <a:gd name="vf" fmla="val 115470"/>
            </a:avLst>
          </a:prstGeom>
          <a:solidFill>
            <a:srgbClr val="FF00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 anchorCtr="1"/>
          <a:lstStyle/>
          <a:p>
            <a:pPr algn="ctr"/>
            <a:r>
              <a:rPr lang="sk-SK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sk-SK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1066800" y="51816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354013" indent="-354013" algn="ctr" fontAlgn="auto">
              <a:spcAft>
                <a:spcPts val="0"/>
              </a:spcAft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ÁNO</a:t>
            </a:r>
          </a:p>
        </p:txBody>
      </p:sp>
      <p:sp>
        <p:nvSpPr>
          <p:cNvPr id="67" name="AutoShape 57"/>
          <p:cNvSpPr>
            <a:spLocks noChangeArrowheads="1"/>
          </p:cNvSpPr>
          <p:nvPr/>
        </p:nvSpPr>
        <p:spPr bwMode="auto">
          <a:xfrm>
            <a:off x="4267200" y="5181600"/>
            <a:ext cx="649288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</a:t>
            </a:r>
          </a:p>
        </p:txBody>
      </p:sp>
      <p:sp>
        <p:nvSpPr>
          <p:cNvPr id="68" name="AutoShape 51"/>
          <p:cNvSpPr>
            <a:spLocks noChangeArrowheads="1"/>
          </p:cNvSpPr>
          <p:nvPr/>
        </p:nvSpPr>
        <p:spPr bwMode="auto">
          <a:xfrm>
            <a:off x="4267200" y="5181600"/>
            <a:ext cx="649288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69" name="AutoShape 21"/>
          <p:cNvSpPr>
            <a:spLocks noChangeArrowheads="1"/>
          </p:cNvSpPr>
          <p:nvPr/>
        </p:nvSpPr>
        <p:spPr bwMode="auto">
          <a:xfrm>
            <a:off x="5334000" y="51816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</a:t>
            </a:r>
          </a:p>
        </p:txBody>
      </p:sp>
      <p:pic>
        <p:nvPicPr>
          <p:cNvPr id="70" name="Picture 41" descr="mix1 (9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2800" y="5257800"/>
            <a:ext cx="711200" cy="488950"/>
          </a:xfrm>
          <a:prstGeom prst="rect">
            <a:avLst/>
          </a:prstGeom>
          <a:noFill/>
        </p:spPr>
      </p:pic>
      <p:pic>
        <p:nvPicPr>
          <p:cNvPr id="7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029200"/>
            <a:ext cx="838200" cy="838200"/>
          </a:xfrm>
          <a:prstGeom prst="rect">
            <a:avLst/>
          </a:prstGeom>
          <a:noFill/>
        </p:spPr>
      </p:pic>
      <p:pic>
        <p:nvPicPr>
          <p:cNvPr id="7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sp>
        <p:nvSpPr>
          <p:cNvPr id="74" name="Obdĺžnik 73"/>
          <p:cNvSpPr/>
          <p:nvPr/>
        </p:nvSpPr>
        <p:spPr>
          <a:xfrm>
            <a:off x="990600" y="1066800"/>
            <a:ext cx="7162800" cy="114300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92175" indent="-441325">
              <a:buAutoNum type="arabicPeriod"/>
            </a:pPr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Pole je vnútorné územie s rozmermi 9 x 9 m </a:t>
            </a:r>
          </a:p>
          <a:p>
            <a:pPr marL="892175" indent="-441325">
              <a:buAutoNum type="arabicPeriod"/>
            </a:pPr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Každé družstvo tvorí 12 hráčov</a:t>
            </a:r>
          </a:p>
          <a:p>
            <a:pPr marL="892175" indent="-441325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Hráč môže loptu držať najviac 5 sekúnd</a:t>
            </a:r>
          </a:p>
        </p:txBody>
      </p:sp>
      <p:pic>
        <p:nvPicPr>
          <p:cNvPr id="7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7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7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sp>
        <p:nvSpPr>
          <p:cNvPr id="78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63246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3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9" presetID="3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000"/>
                            </p:stCondLst>
                            <p:childTnLst>
                              <p:par>
                                <p:cTn id="1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000"/>
                            </p:stCondLst>
                            <p:childTnLst>
                              <p:par>
                                <p:cTn id="173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000"/>
                            </p:stCondLst>
                            <p:childTnLst>
                              <p:par>
                                <p:cTn id="2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000"/>
                            </p:stCondLst>
                            <p:childTnLst>
                              <p:par>
                                <p:cTn id="2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39" grpId="0" animBg="1"/>
      <p:bldP spid="49" grpId="0" animBg="1"/>
      <p:bldP spid="51" grpId="0" animBg="1"/>
      <p:bldP spid="52" grpId="0" animBg="1"/>
      <p:bldP spid="53" grpId="0" animBg="1"/>
      <p:bldP spid="57" grpId="0" animBg="1"/>
      <p:bldP spid="57" grpId="1" animBg="1"/>
      <p:bldP spid="59" grpId="0" animBg="1"/>
      <p:bldP spid="60" grpId="0" animBg="1"/>
      <p:bldP spid="61" grpId="0" animBg="1"/>
      <p:bldP spid="61" grpId="1" animBg="1"/>
      <p:bldP spid="65" grpId="0" animBg="1"/>
      <p:bldP spid="65" grpId="1" animBg="1"/>
      <p:bldP spid="67" grpId="0" animBg="1"/>
      <p:bldP spid="68" grpId="0" animBg="1"/>
      <p:bldP spid="69" grpId="0" animBg="1"/>
      <p:bldP spid="69" grpId="1" animBg="1"/>
      <p:bldP spid="74" grpId="0" animBg="1"/>
      <p:bldP spid="78" grpId="0" animBg="1"/>
      <p:bldP spid="7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9" name="AutoShape 2"/>
          <p:cNvSpPr>
            <a:spLocks noChangeArrowheads="1"/>
          </p:cNvSpPr>
          <p:nvPr/>
        </p:nvSpPr>
        <p:spPr bwMode="auto">
          <a:xfrm>
            <a:off x="1219200" y="2895600"/>
            <a:ext cx="68580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bg1"/>
            </a:solidFill>
            <a:round/>
            <a:headEnd/>
            <a:tailEnd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Odpovedaj na otázky a klikni na ÁNO/NIE </a:t>
            </a:r>
          </a:p>
          <a:p>
            <a:pPr algn="ctr"/>
            <a:r>
              <a:rPr lang="sk-SK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podľa toho či je veta správna alebo nie</a:t>
            </a:r>
            <a:endParaRPr lang="sk-SK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>
            <a:off x="8305800" y="6019800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8305800" y="5105400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auto">
          <a:xfrm>
            <a:off x="8305800" y="4267200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8305800" y="3429000"/>
            <a:ext cx="838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48" name="AutoShape 9"/>
          <p:cNvSpPr>
            <a:spLocks noChangeArrowheads="1"/>
          </p:cNvSpPr>
          <p:nvPr/>
        </p:nvSpPr>
        <p:spPr bwMode="auto">
          <a:xfrm>
            <a:off x="0" y="3581400"/>
            <a:ext cx="838200" cy="685800"/>
          </a:xfrm>
          <a:prstGeom prst="hexagon">
            <a:avLst>
              <a:gd name="adj" fmla="val 31877"/>
              <a:gd name="vf" fmla="val 115470"/>
            </a:avLst>
          </a:prstGeom>
          <a:solidFill>
            <a:srgbClr val="FF00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 anchorCtr="1"/>
          <a:lstStyle/>
          <a:p>
            <a:pPr algn="ctr"/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49" name="AutoShape 5"/>
          <p:cNvSpPr>
            <a:spLocks noChangeArrowheads="1"/>
          </p:cNvSpPr>
          <p:nvPr/>
        </p:nvSpPr>
        <p:spPr bwMode="auto">
          <a:xfrm>
            <a:off x="1066800" y="38100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354013" indent="-354013" algn="ctr" fontAlgn="auto">
              <a:spcAft>
                <a:spcPts val="0"/>
              </a:spcAft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ÁNO</a:t>
            </a:r>
          </a:p>
        </p:txBody>
      </p:sp>
      <p:sp>
        <p:nvSpPr>
          <p:cNvPr id="51" name="AutoShape 54"/>
          <p:cNvSpPr>
            <a:spLocks noChangeArrowheads="1"/>
          </p:cNvSpPr>
          <p:nvPr/>
        </p:nvSpPr>
        <p:spPr bwMode="auto">
          <a:xfrm>
            <a:off x="4267200" y="3810000"/>
            <a:ext cx="649288" cy="5000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</a:t>
            </a:r>
          </a:p>
        </p:txBody>
      </p:sp>
      <p:sp>
        <p:nvSpPr>
          <p:cNvPr id="52" name="AutoShape 48"/>
          <p:cNvSpPr>
            <a:spLocks noChangeArrowheads="1"/>
          </p:cNvSpPr>
          <p:nvPr/>
        </p:nvSpPr>
        <p:spPr bwMode="auto">
          <a:xfrm>
            <a:off x="4267200" y="3810000"/>
            <a:ext cx="649288" cy="5000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53" name="AutoShape 21"/>
          <p:cNvSpPr>
            <a:spLocks noChangeArrowheads="1"/>
          </p:cNvSpPr>
          <p:nvPr/>
        </p:nvSpPr>
        <p:spPr bwMode="auto">
          <a:xfrm>
            <a:off x="5257800" y="37338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</a:t>
            </a:r>
          </a:p>
        </p:txBody>
      </p:sp>
      <p:pic>
        <p:nvPicPr>
          <p:cNvPr id="54" name="Picture 37" descr="mix1 (9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2800" y="3657600"/>
            <a:ext cx="711200" cy="488950"/>
          </a:xfrm>
          <a:prstGeom prst="rect">
            <a:avLst/>
          </a:prstGeom>
          <a:noFill/>
        </p:spPr>
      </p:pic>
      <p:pic>
        <p:nvPicPr>
          <p:cNvPr id="5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3429000"/>
            <a:ext cx="838200" cy="838200"/>
          </a:xfrm>
          <a:prstGeom prst="rect">
            <a:avLst/>
          </a:prstGeom>
          <a:noFill/>
        </p:spPr>
      </p:pic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0" y="4419600"/>
            <a:ext cx="838200" cy="685800"/>
          </a:xfrm>
          <a:prstGeom prst="hexagon">
            <a:avLst>
              <a:gd name="adj" fmla="val 31877"/>
              <a:gd name="vf" fmla="val 115470"/>
            </a:avLst>
          </a:prstGeom>
          <a:solidFill>
            <a:srgbClr val="FF00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 anchorCtr="1"/>
          <a:lstStyle/>
          <a:p>
            <a:pPr algn="ctr"/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57" name="AutoShape 6"/>
          <p:cNvSpPr>
            <a:spLocks noChangeArrowheads="1"/>
          </p:cNvSpPr>
          <p:nvPr/>
        </p:nvSpPr>
        <p:spPr bwMode="auto">
          <a:xfrm>
            <a:off x="1066800" y="45720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ÁNO</a:t>
            </a:r>
          </a:p>
        </p:txBody>
      </p:sp>
      <p:sp>
        <p:nvSpPr>
          <p:cNvPr id="59" name="AutoShape 56"/>
          <p:cNvSpPr>
            <a:spLocks noChangeArrowheads="1"/>
          </p:cNvSpPr>
          <p:nvPr/>
        </p:nvSpPr>
        <p:spPr bwMode="auto">
          <a:xfrm>
            <a:off x="4267200" y="4572000"/>
            <a:ext cx="649288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</a:t>
            </a:r>
          </a:p>
        </p:txBody>
      </p:sp>
      <p:sp>
        <p:nvSpPr>
          <p:cNvPr id="60" name="AutoShape 50"/>
          <p:cNvSpPr>
            <a:spLocks noChangeArrowheads="1"/>
          </p:cNvSpPr>
          <p:nvPr/>
        </p:nvSpPr>
        <p:spPr bwMode="auto">
          <a:xfrm>
            <a:off x="4267200" y="4572000"/>
            <a:ext cx="649288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61" name="AutoShape 22"/>
          <p:cNvSpPr>
            <a:spLocks noChangeArrowheads="1"/>
          </p:cNvSpPr>
          <p:nvPr/>
        </p:nvSpPr>
        <p:spPr bwMode="auto">
          <a:xfrm>
            <a:off x="5334000" y="45720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</a:t>
            </a:r>
          </a:p>
        </p:txBody>
      </p:sp>
      <p:pic>
        <p:nvPicPr>
          <p:cNvPr id="62" name="Picture 39" descr="mix1 (9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2800" y="4495800"/>
            <a:ext cx="711200" cy="488950"/>
          </a:xfrm>
          <a:prstGeom prst="rect">
            <a:avLst/>
          </a:prstGeom>
          <a:noFill/>
        </p:spPr>
      </p:pic>
      <p:pic>
        <p:nvPicPr>
          <p:cNvPr id="6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267200"/>
            <a:ext cx="838200" cy="838200"/>
          </a:xfrm>
          <a:prstGeom prst="rect">
            <a:avLst/>
          </a:prstGeom>
          <a:noFill/>
        </p:spPr>
      </p:pic>
      <p:sp>
        <p:nvSpPr>
          <p:cNvPr id="64" name="AutoShape 9"/>
          <p:cNvSpPr>
            <a:spLocks noChangeArrowheads="1"/>
          </p:cNvSpPr>
          <p:nvPr/>
        </p:nvSpPr>
        <p:spPr bwMode="auto">
          <a:xfrm>
            <a:off x="0" y="5257800"/>
            <a:ext cx="838200" cy="685800"/>
          </a:xfrm>
          <a:prstGeom prst="hexagon">
            <a:avLst>
              <a:gd name="adj" fmla="val 31877"/>
              <a:gd name="vf" fmla="val 115470"/>
            </a:avLst>
          </a:prstGeom>
          <a:solidFill>
            <a:srgbClr val="FF0000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 anchorCtr="1"/>
          <a:lstStyle/>
          <a:p>
            <a:pPr algn="ctr"/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65" name="AutoShape 5"/>
          <p:cNvSpPr>
            <a:spLocks noChangeArrowheads="1"/>
          </p:cNvSpPr>
          <p:nvPr/>
        </p:nvSpPr>
        <p:spPr bwMode="auto">
          <a:xfrm>
            <a:off x="1066800" y="53340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354013" indent="-354013" algn="ctr" fontAlgn="auto">
              <a:spcAft>
                <a:spcPts val="0"/>
              </a:spcAft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ÁNO</a:t>
            </a:r>
          </a:p>
        </p:txBody>
      </p:sp>
      <p:sp>
        <p:nvSpPr>
          <p:cNvPr id="67" name="AutoShape 57"/>
          <p:cNvSpPr>
            <a:spLocks noChangeArrowheads="1"/>
          </p:cNvSpPr>
          <p:nvPr/>
        </p:nvSpPr>
        <p:spPr bwMode="auto">
          <a:xfrm>
            <a:off x="4267200" y="5334000"/>
            <a:ext cx="649288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0</a:t>
            </a:r>
          </a:p>
        </p:txBody>
      </p:sp>
      <p:sp>
        <p:nvSpPr>
          <p:cNvPr id="68" name="AutoShape 51"/>
          <p:cNvSpPr>
            <a:spLocks noChangeArrowheads="1"/>
          </p:cNvSpPr>
          <p:nvPr/>
        </p:nvSpPr>
        <p:spPr bwMode="auto">
          <a:xfrm>
            <a:off x="4267200" y="5334000"/>
            <a:ext cx="649288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algn="ctr"/>
            <a:r>
              <a:rPr lang="sk-SK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</a:t>
            </a:r>
          </a:p>
        </p:txBody>
      </p:sp>
      <p:sp>
        <p:nvSpPr>
          <p:cNvPr id="69" name="AutoShape 21"/>
          <p:cNvSpPr>
            <a:spLocks noChangeArrowheads="1"/>
          </p:cNvSpPr>
          <p:nvPr/>
        </p:nvSpPr>
        <p:spPr bwMode="auto">
          <a:xfrm>
            <a:off x="5334000" y="53340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28575">
            <a:solidFill>
              <a:schemeClr val="bg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anchor="ctr"/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k-SK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NIE</a:t>
            </a:r>
          </a:p>
        </p:txBody>
      </p:sp>
      <p:pic>
        <p:nvPicPr>
          <p:cNvPr id="70" name="Picture 41" descr="mix1 (9)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5410200"/>
            <a:ext cx="711200" cy="488950"/>
          </a:xfrm>
          <a:prstGeom prst="rect">
            <a:avLst/>
          </a:prstGeom>
          <a:noFill/>
        </p:spPr>
      </p:pic>
      <p:pic>
        <p:nvPicPr>
          <p:cNvPr id="7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81600"/>
            <a:ext cx="838200" cy="838200"/>
          </a:xfrm>
          <a:prstGeom prst="rect">
            <a:avLst/>
          </a:prstGeom>
          <a:noFill/>
        </p:spPr>
      </p:pic>
      <p:pic>
        <p:nvPicPr>
          <p:cNvPr id="7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sp>
        <p:nvSpPr>
          <p:cNvPr id="74" name="Obdĺžnik 73"/>
          <p:cNvSpPr/>
          <p:nvPr/>
        </p:nvSpPr>
        <p:spPr>
          <a:xfrm>
            <a:off x="990600" y="914400"/>
            <a:ext cx="7162800" cy="182880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908050" indent="-457200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4. 	Rozhodca raz zapíska a stratou lopty potrestá priestupok: štyri kroky s loptou</a:t>
            </a:r>
          </a:p>
          <a:p>
            <a:pPr marL="892175" indent="-441325"/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5.	Hráč je vybitý, ak ho priamo zasiahne „nabitá“ lopta hodená súperom</a:t>
            </a:r>
          </a:p>
          <a:p>
            <a:pPr marL="892175" indent="-441325" fontAlgn="auto">
              <a:spcAft>
                <a:spcPts val="0"/>
              </a:spcAft>
              <a:defRPr/>
            </a:pPr>
            <a:r>
              <a:rPr lang="sk-SK" sz="20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6.	Stretnutie sa končí hvizdom hlavného rozhodcu</a:t>
            </a:r>
          </a:p>
        </p:txBody>
      </p:sp>
      <p:pic>
        <p:nvPicPr>
          <p:cNvPr id="7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7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838200"/>
            <a:ext cx="838200" cy="838200"/>
          </a:xfrm>
          <a:prstGeom prst="rect">
            <a:avLst/>
          </a:prstGeom>
          <a:noFill/>
        </p:spPr>
      </p:pic>
      <p:pic>
        <p:nvPicPr>
          <p:cNvPr id="7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676400"/>
            <a:ext cx="838200" cy="838200"/>
          </a:xfrm>
          <a:prstGeom prst="rect">
            <a:avLst/>
          </a:prstGeom>
          <a:noFill/>
        </p:spPr>
      </p:pic>
      <p:sp>
        <p:nvSpPr>
          <p:cNvPr id="78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63246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  <p:pic>
        <p:nvPicPr>
          <p:cNvPr id="5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838200" cy="838200"/>
          </a:xfrm>
          <a:prstGeom prst="rect">
            <a:avLst/>
          </a:prstGeom>
          <a:noFill/>
        </p:spPr>
      </p:pic>
      <p:pic>
        <p:nvPicPr>
          <p:cNvPr id="6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5146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3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000"/>
                            </p:stCondLst>
                            <p:childTnLst>
                              <p:par>
                                <p:cTn id="143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9" presetID="3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4000"/>
                            </p:stCondLst>
                            <p:childTnLst>
                              <p:par>
                                <p:cTn id="1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000"/>
                            </p:stCondLst>
                            <p:childTnLst>
                              <p:par>
                                <p:cTn id="173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000"/>
                            </p:stCondLst>
                            <p:childTnLst>
                              <p:par>
                                <p:cTn id="2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6000"/>
                            </p:stCondLst>
                            <p:childTnLst>
                              <p:par>
                                <p:cTn id="2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39" grpId="0" animBg="1"/>
      <p:bldP spid="49" grpId="0" animBg="1"/>
      <p:bldP spid="51" grpId="0" animBg="1"/>
      <p:bldP spid="52" grpId="0" animBg="1"/>
      <p:bldP spid="53" grpId="0" animBg="1"/>
      <p:bldP spid="57" grpId="0" animBg="1"/>
      <p:bldP spid="57" grpId="1" animBg="1"/>
      <p:bldP spid="59" grpId="0" animBg="1"/>
      <p:bldP spid="60" grpId="0" animBg="1"/>
      <p:bldP spid="61" grpId="0" animBg="1"/>
      <p:bldP spid="61" grpId="1" animBg="1"/>
      <p:bldP spid="65" grpId="0" animBg="1"/>
      <p:bldP spid="65" grpId="1" animBg="1"/>
      <p:bldP spid="67" grpId="0" animBg="1"/>
      <p:bldP spid="68" grpId="0" animBg="1"/>
      <p:bldP spid="69" grpId="0" animBg="1"/>
      <p:bldP spid="69" grpId="1" animBg="1"/>
      <p:bldP spid="74" grpId="0" animBg="1"/>
      <p:bldP spid="78" grpId="0" animBg="1"/>
      <p:bldP spid="7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pic>
        <p:nvPicPr>
          <p:cNvPr id="7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7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7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7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5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838200" cy="838200"/>
          </a:xfrm>
          <a:prstGeom prst="rect">
            <a:avLst/>
          </a:prstGeom>
          <a:noFill/>
        </p:spPr>
      </p:pic>
      <p:pic>
        <p:nvPicPr>
          <p:cNvPr id="6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7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7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8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05400"/>
            <a:ext cx="838200" cy="838200"/>
          </a:xfrm>
          <a:prstGeom prst="rect">
            <a:avLst/>
          </a:prstGeom>
          <a:noFill/>
        </p:spPr>
      </p:pic>
      <p:pic>
        <p:nvPicPr>
          <p:cNvPr id="8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8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sp>
        <p:nvSpPr>
          <p:cNvPr id="93" name="Obdĺžnik 92"/>
          <p:cNvSpPr/>
          <p:nvPr/>
        </p:nvSpPr>
        <p:spPr>
          <a:xfrm>
            <a:off x="1219200" y="1066800"/>
            <a:ext cx="6705600" cy="1143000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892175" indent="-441325" algn="ctr"/>
            <a:r>
              <a:rPr lang="sk-SK" sz="5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HODNOTENIE</a:t>
            </a: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219200" y="2362200"/>
            <a:ext cx="74564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Spočítaj </a:t>
            </a:r>
            <a:r>
              <a:rPr lang="sk-SK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si všetky body</a:t>
            </a:r>
            <a:endParaRPr lang="sk-SK" b="1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r>
              <a:rPr lang="sk-SK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Klikni na tlačidlo, ktoré označuje ich počet</a:t>
            </a:r>
          </a:p>
        </p:txBody>
      </p:sp>
      <p:sp>
        <p:nvSpPr>
          <p:cNvPr id="95" name="AutoShape 7"/>
          <p:cNvSpPr>
            <a:spLocks noChangeArrowheads="1"/>
          </p:cNvSpPr>
          <p:nvPr/>
        </p:nvSpPr>
        <p:spPr bwMode="auto">
          <a:xfrm>
            <a:off x="1143000" y="3276600"/>
            <a:ext cx="1152525" cy="503237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0 - </a:t>
            </a: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  <a:endParaRPr lang="sk-SK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6" name="AutoShape 8"/>
          <p:cNvSpPr>
            <a:spLocks noChangeArrowheads="1"/>
          </p:cNvSpPr>
          <p:nvPr/>
        </p:nvSpPr>
        <p:spPr bwMode="auto">
          <a:xfrm>
            <a:off x="2514600" y="3276600"/>
            <a:ext cx="1152525" cy="503237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2 </a:t>
            </a:r>
            <a:r>
              <a:rPr lang="sk-SK" sz="2400" b="1" dirty="0">
                <a:solidFill>
                  <a:srgbClr val="FF0000"/>
                </a:solidFill>
                <a:latin typeface="Arial Black" pitchFamily="34" charset="0"/>
              </a:rPr>
              <a:t>- </a:t>
            </a:r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sk-SK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7" name="AutoShape 9"/>
          <p:cNvSpPr>
            <a:spLocks noChangeArrowheads="1"/>
          </p:cNvSpPr>
          <p:nvPr/>
        </p:nvSpPr>
        <p:spPr bwMode="auto">
          <a:xfrm>
            <a:off x="3886200" y="3276600"/>
            <a:ext cx="1152525" cy="503237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4</a:t>
            </a:r>
            <a:endParaRPr lang="sk-SK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8" name="AutoShape 10"/>
          <p:cNvSpPr>
            <a:spLocks noChangeArrowheads="1"/>
          </p:cNvSpPr>
          <p:nvPr/>
        </p:nvSpPr>
        <p:spPr bwMode="auto">
          <a:xfrm>
            <a:off x="5334000" y="3276600"/>
            <a:ext cx="1152525" cy="503237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endParaRPr lang="sk-SK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9" name="AutoShape 11"/>
          <p:cNvSpPr>
            <a:spLocks noChangeArrowheads="1"/>
          </p:cNvSpPr>
          <p:nvPr/>
        </p:nvSpPr>
        <p:spPr bwMode="auto">
          <a:xfrm>
            <a:off x="6858000" y="3276600"/>
            <a:ext cx="1152525" cy="503237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6</a:t>
            </a:r>
            <a:endParaRPr lang="sk-SK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1" name="AutoShape 11"/>
          <p:cNvSpPr>
            <a:spLocks noChangeArrowheads="1"/>
          </p:cNvSpPr>
          <p:nvPr/>
        </p:nvSpPr>
        <p:spPr bwMode="auto">
          <a:xfrm>
            <a:off x="1371600" y="4267200"/>
            <a:ext cx="2133600" cy="1371600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Veľmi dobre</a:t>
            </a:r>
            <a:endParaRPr lang="sk-SK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2" name="AutoShape 11"/>
          <p:cNvSpPr>
            <a:spLocks noChangeArrowheads="1"/>
          </p:cNvSpPr>
          <p:nvPr/>
        </p:nvSpPr>
        <p:spPr bwMode="auto">
          <a:xfrm>
            <a:off x="5638800" y="4191000"/>
            <a:ext cx="2133600" cy="1371600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Dobre !</a:t>
            </a:r>
            <a:endParaRPr lang="sk-SK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3" name="AutoShape 11"/>
          <p:cNvSpPr>
            <a:spLocks noChangeArrowheads="1"/>
          </p:cNvSpPr>
          <p:nvPr/>
        </p:nvSpPr>
        <p:spPr bwMode="auto">
          <a:xfrm>
            <a:off x="1371600" y="4267200"/>
            <a:ext cx="2133600" cy="1371600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Výborne!</a:t>
            </a:r>
            <a:endParaRPr lang="sk-SK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4" name="AutoShape 11"/>
          <p:cNvSpPr>
            <a:spLocks noChangeArrowheads="1"/>
          </p:cNvSpPr>
          <p:nvPr/>
        </p:nvSpPr>
        <p:spPr bwMode="auto">
          <a:xfrm>
            <a:off x="5638800" y="4191000"/>
            <a:ext cx="2133600" cy="1371600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Veľmi slabo</a:t>
            </a:r>
            <a:endParaRPr lang="sk-SK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5" name="AutoShape 11"/>
          <p:cNvSpPr>
            <a:spLocks noChangeArrowheads="1"/>
          </p:cNvSpPr>
          <p:nvPr/>
        </p:nvSpPr>
        <p:spPr bwMode="auto">
          <a:xfrm>
            <a:off x="5715000" y="4267200"/>
            <a:ext cx="2133600" cy="1371600"/>
          </a:xfrm>
          <a:prstGeom prst="flowChartTerminator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k-SK" sz="2400" b="1" dirty="0" smtClean="0">
                <a:solidFill>
                  <a:srgbClr val="FF0000"/>
                </a:solidFill>
                <a:latin typeface="Arial Black" pitchFamily="34" charset="0"/>
              </a:rPr>
              <a:t>Slabo</a:t>
            </a:r>
            <a:endParaRPr lang="sk-SK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6" name="WordArt 12"/>
          <p:cNvSpPr>
            <a:spLocks noChangeArrowheads="1" noChangeShapeType="1" noTextEdit="1"/>
          </p:cNvSpPr>
          <p:nvPr/>
        </p:nvSpPr>
        <p:spPr bwMode="auto">
          <a:xfrm>
            <a:off x="7162800" y="4191000"/>
            <a:ext cx="609600" cy="1584325"/>
          </a:xfrm>
          <a:prstGeom prst="rect">
            <a:avLst/>
          </a:prstGeom>
          <a:effectLst>
            <a:outerShdw blurRad="152400" dist="203200" dir="5580000" algn="ctr" rotWithShape="0">
              <a:schemeClr val="bg1"/>
            </a:outerShdw>
          </a:effectLst>
        </p:spPr>
        <p:txBody>
          <a:bodyPr wrap="none" fromWordArt="1">
            <a:prstTxWarp prst="textDeflate">
              <a:avLst/>
            </a:prstTxWarp>
          </a:bodyPr>
          <a:lstStyle/>
          <a:p>
            <a:pPr algn="ctr"/>
            <a:r>
              <a:rPr lang="sk-SK" sz="6000" b="1" kern="10" dirty="0">
                <a:ln w="381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latin typeface="Arial Black" pitchFamily="34" charset="0"/>
              </a:rPr>
              <a:t>1</a:t>
            </a:r>
          </a:p>
        </p:txBody>
      </p:sp>
      <p:sp>
        <p:nvSpPr>
          <p:cNvPr id="107" name="WordArt 12"/>
          <p:cNvSpPr>
            <a:spLocks noChangeArrowheads="1" noChangeShapeType="1" noTextEdit="1"/>
          </p:cNvSpPr>
          <p:nvPr/>
        </p:nvSpPr>
        <p:spPr bwMode="auto">
          <a:xfrm>
            <a:off x="5562600" y="4038600"/>
            <a:ext cx="792162" cy="1660525"/>
          </a:xfrm>
          <a:prstGeom prst="rect">
            <a:avLst/>
          </a:prstGeom>
          <a:effectLst>
            <a:outerShdw blurRad="152400" dist="203200" dir="5580000" algn="ctr" rotWithShape="0">
              <a:schemeClr val="bg1"/>
            </a:outerShdw>
          </a:effectLst>
        </p:spPr>
        <p:txBody>
          <a:bodyPr wrap="none" fromWordArt="1">
            <a:prstTxWarp prst="textDeflate">
              <a:avLst/>
            </a:prstTxWarp>
          </a:bodyPr>
          <a:lstStyle/>
          <a:p>
            <a:pPr algn="ctr"/>
            <a:r>
              <a:rPr lang="sk-SK" sz="6000" b="1" kern="10" dirty="0" smtClean="0">
                <a:ln w="381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sk-SK" sz="6000" b="1" kern="10" dirty="0">
              <a:ln w="3810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8" name="WordArt 12"/>
          <p:cNvSpPr>
            <a:spLocks noChangeArrowheads="1" noChangeShapeType="1" noTextEdit="1"/>
          </p:cNvSpPr>
          <p:nvPr/>
        </p:nvSpPr>
        <p:spPr bwMode="auto">
          <a:xfrm>
            <a:off x="4191000" y="4114800"/>
            <a:ext cx="792162" cy="1812925"/>
          </a:xfrm>
          <a:prstGeom prst="rect">
            <a:avLst/>
          </a:prstGeom>
          <a:effectLst>
            <a:outerShdw blurRad="152400" dist="203200" dir="5580000" algn="ctr" rotWithShape="0">
              <a:schemeClr val="bg1"/>
            </a:outerShdw>
          </a:effectLst>
        </p:spPr>
        <p:txBody>
          <a:bodyPr wrap="none" fromWordArt="1">
            <a:prstTxWarp prst="textDeflate">
              <a:avLst/>
            </a:prstTxWarp>
          </a:bodyPr>
          <a:lstStyle/>
          <a:p>
            <a:pPr algn="ctr"/>
            <a:r>
              <a:rPr lang="sk-SK" sz="6000" b="1" kern="10" dirty="0" smtClean="0">
                <a:ln w="381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latin typeface="Arial Black" pitchFamily="34" charset="0"/>
              </a:rPr>
              <a:t>3</a:t>
            </a:r>
            <a:endParaRPr lang="sk-SK" sz="6000" b="1" kern="10" dirty="0">
              <a:ln w="3810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9" name="WordArt 12"/>
          <p:cNvSpPr>
            <a:spLocks noChangeArrowheads="1" noChangeShapeType="1" noTextEdit="1"/>
          </p:cNvSpPr>
          <p:nvPr/>
        </p:nvSpPr>
        <p:spPr bwMode="auto">
          <a:xfrm>
            <a:off x="2590800" y="4191000"/>
            <a:ext cx="792162" cy="1660525"/>
          </a:xfrm>
          <a:prstGeom prst="rect">
            <a:avLst/>
          </a:prstGeom>
          <a:effectLst>
            <a:outerShdw blurRad="152400" dist="203200" dir="5580000" algn="ctr" rotWithShape="0">
              <a:schemeClr val="bg1"/>
            </a:outerShdw>
          </a:effectLst>
        </p:spPr>
        <p:txBody>
          <a:bodyPr wrap="none" fromWordArt="1">
            <a:prstTxWarp prst="textDeflate">
              <a:avLst/>
            </a:prstTxWarp>
          </a:bodyPr>
          <a:lstStyle/>
          <a:p>
            <a:pPr algn="ctr"/>
            <a:r>
              <a:rPr lang="sk-SK" sz="6000" b="1" kern="10" dirty="0" smtClean="0">
                <a:ln w="381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latin typeface="Arial Black" pitchFamily="34" charset="0"/>
              </a:rPr>
              <a:t>4</a:t>
            </a:r>
            <a:endParaRPr lang="sk-SK" sz="6000" b="1" kern="10" dirty="0">
              <a:ln w="3810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0" name="WordArt 12"/>
          <p:cNvSpPr>
            <a:spLocks noChangeArrowheads="1" noChangeShapeType="1" noTextEdit="1"/>
          </p:cNvSpPr>
          <p:nvPr/>
        </p:nvSpPr>
        <p:spPr bwMode="auto">
          <a:xfrm>
            <a:off x="1143000" y="4114800"/>
            <a:ext cx="792162" cy="1660525"/>
          </a:xfrm>
          <a:prstGeom prst="rect">
            <a:avLst/>
          </a:prstGeom>
          <a:effectLst>
            <a:outerShdw blurRad="152400" dist="203200" dir="5580000" algn="ctr" rotWithShape="0">
              <a:schemeClr val="bg1"/>
            </a:outerShdw>
          </a:effectLst>
        </p:spPr>
        <p:txBody>
          <a:bodyPr wrap="none" fromWordArt="1">
            <a:prstTxWarp prst="textDeflate">
              <a:avLst/>
            </a:prstTxWarp>
          </a:bodyPr>
          <a:lstStyle/>
          <a:p>
            <a:pPr algn="ctr"/>
            <a:r>
              <a:rPr lang="sk-SK" sz="6000" b="1" kern="10" dirty="0" smtClean="0">
                <a:ln w="38100">
                  <a:solidFill>
                    <a:sysClr val="windowText" lastClr="000000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latin typeface="Arial Black" pitchFamily="34" charset="0"/>
              </a:rPr>
              <a:t>5</a:t>
            </a:r>
            <a:endParaRPr lang="sk-SK" sz="6000" b="1" kern="10" dirty="0">
              <a:ln w="38100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1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239000" y="25908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2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000"/>
                            </p:stCondLst>
                            <p:childTnLst>
                              <p:par>
                                <p:cTn id="1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000"/>
                            </p:stCondLst>
                            <p:childTnLst>
                              <p:par>
                                <p:cTn id="1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000"/>
                            </p:stCondLst>
                            <p:childTnLst>
                              <p:par>
                                <p:cTn id="1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2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3" grpId="0" animBg="1"/>
      <p:bldP spid="95" grpId="0" animBg="1"/>
      <p:bldP spid="95" grpId="1" animBg="1"/>
      <p:bldP spid="95" grpId="2" animBg="1"/>
      <p:bldP spid="95" grpId="3" animBg="1"/>
      <p:bldP spid="95" grpId="4" animBg="1"/>
      <p:bldP spid="96" grpId="0" animBg="1"/>
      <p:bldP spid="96" grpId="1" animBg="1"/>
      <p:bldP spid="96" grpId="2" animBg="1"/>
      <p:bldP spid="96" grpId="3" animBg="1"/>
      <p:bldP spid="96" grpId="4" animBg="1"/>
      <p:bldP spid="97" grpId="0" animBg="1"/>
      <p:bldP spid="97" grpId="1" animBg="1"/>
      <p:bldP spid="97" grpId="2" animBg="1"/>
      <p:bldP spid="97" grpId="3" animBg="1"/>
      <p:bldP spid="97" grpId="4" animBg="1"/>
      <p:bldP spid="98" grpId="0" animBg="1"/>
      <p:bldP spid="98" grpId="1" animBg="1"/>
      <p:bldP spid="98" grpId="2" animBg="1"/>
      <p:bldP spid="98" grpId="3" animBg="1"/>
      <p:bldP spid="98" grpId="4" animBg="1"/>
      <p:bldP spid="99" grpId="0" animBg="1"/>
      <p:bldP spid="99" grpId="1" animBg="1"/>
      <p:bldP spid="99" grpId="2" animBg="1"/>
      <p:bldP spid="99" grpId="3" animBg="1"/>
      <p:bldP spid="99" grpId="4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/>
      <p:bldP spid="107" grpId="0"/>
      <p:bldP spid="108" grpId="0"/>
      <p:bldP spid="109" grpId="0"/>
      <p:bldP spid="110" grpId="0"/>
      <p:bldP spid="111" grpId="0" animBg="1"/>
      <p:bldP spid="111" grpId="1" animBg="1"/>
      <p:bldP spid="111" grpId="2" animBg="1"/>
      <p:bldP spid="111" grpId="3" animBg="1"/>
      <p:bldP spid="111" grpId="4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pic>
        <p:nvPicPr>
          <p:cNvPr id="7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7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7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7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5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838200" cy="838200"/>
          </a:xfrm>
          <a:prstGeom prst="rect">
            <a:avLst/>
          </a:prstGeom>
          <a:noFill/>
        </p:spPr>
      </p:pic>
      <p:pic>
        <p:nvPicPr>
          <p:cNvPr id="6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7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7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8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05400"/>
            <a:ext cx="838200" cy="838200"/>
          </a:xfrm>
          <a:prstGeom prst="rect">
            <a:avLst/>
          </a:prstGeom>
          <a:noFill/>
        </p:spPr>
      </p:pic>
      <p:pic>
        <p:nvPicPr>
          <p:cNvPr id="8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8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sp>
        <p:nvSpPr>
          <p:cNvPr id="84" name="Bublina v tvare šípky dolu 83"/>
          <p:cNvSpPr/>
          <p:nvPr/>
        </p:nvSpPr>
        <p:spPr>
          <a:xfrm>
            <a:off x="1113064" y="1102178"/>
            <a:ext cx="6781800" cy="838200"/>
          </a:xfrm>
          <a:prstGeom prst="downArrowCallou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5" name="Obdĺžnik 84"/>
          <p:cNvSpPr/>
          <p:nvPr/>
        </p:nvSpPr>
        <p:spPr>
          <a:xfrm>
            <a:off x="2209800" y="10668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ĎAKUJEM ZA POZORNOSŤ</a:t>
            </a:r>
            <a:endParaRPr lang="sk-SK" sz="2000" b="1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86" name="Bublina v tvare šípky dolu 85"/>
          <p:cNvSpPr/>
          <p:nvPr/>
        </p:nvSpPr>
        <p:spPr>
          <a:xfrm>
            <a:off x="1104900" y="2058308"/>
            <a:ext cx="6781800" cy="838200"/>
          </a:xfrm>
          <a:prstGeom prst="downArrowCallou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Mgr. Gabriela Janičová</a:t>
            </a:r>
            <a:endParaRPr lang="sk-SK" b="1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87" name="Bublina v tvare šípky dolu 86"/>
          <p:cNvSpPr/>
          <p:nvPr/>
        </p:nvSpPr>
        <p:spPr>
          <a:xfrm>
            <a:off x="1104900" y="3042557"/>
            <a:ext cx="6781800" cy="838200"/>
          </a:xfrm>
          <a:prstGeom prst="downArrowCallou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Základná škola, Severná 21</a:t>
            </a:r>
            <a:endParaRPr lang="sk-SK" b="1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88" name="Bublina v tvare šípky dolu 87"/>
          <p:cNvSpPr/>
          <p:nvPr/>
        </p:nvSpPr>
        <p:spPr>
          <a:xfrm>
            <a:off x="1104900" y="4007757"/>
            <a:ext cx="6781800" cy="838200"/>
          </a:xfrm>
          <a:prstGeom prst="downArrowCallou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045 01 Moldava nad Bodvou</a:t>
            </a:r>
            <a:endParaRPr lang="sk-SK" b="1" dirty="0"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92" name="Obdĺžnik 91"/>
          <p:cNvSpPr/>
          <p:nvPr/>
        </p:nvSpPr>
        <p:spPr>
          <a:xfrm>
            <a:off x="1104900" y="4983843"/>
            <a:ext cx="6781800" cy="5334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Tel.: 055/460 31 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6" grpId="0" animBg="1"/>
      <p:bldP spid="87" grpId="0" animBg="1"/>
      <p:bldP spid="88" grpId="0" animBg="1"/>
      <p:bldP spid="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1143000"/>
            <a:ext cx="7391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Ihrisko: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0850" indent="-45085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Hrá sa na volejbalovom ihrisku 9 x 18 m s predĺženou stredovou čiarou. </a:t>
            </a:r>
          </a:p>
          <a:p>
            <a:pPr marL="450850" indent="-45085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Okolo ihriska musí byť voľný priestor aspoň 1,5 m. </a:t>
            </a:r>
          </a:p>
          <a:p>
            <a:pPr marL="450850" indent="-45085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Pole je vnútorné územie 9 x 9 m. </a:t>
            </a:r>
          </a:p>
          <a:p>
            <a:pPr marL="450850" indent="-45085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Zázemie je vonkajšie územie okolo poľa vymedzené predĺženými stredovými, bočnými a zadnou čiarou. </a:t>
            </a:r>
          </a:p>
          <a:p>
            <a:pPr algn="just"/>
            <a:endParaRPr lang="sk-SK" sz="2800" dirty="0" smtClean="0"/>
          </a:p>
          <a:p>
            <a:r>
              <a:rPr lang="sk-SK" sz="2800" dirty="0" smtClean="0"/>
              <a:t> 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267200" y="50292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914400"/>
            <a:ext cx="7239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Ihrisko: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sz="2800" dirty="0" smtClean="0"/>
          </a:p>
          <a:p>
            <a:r>
              <a:rPr lang="sk-SK" sz="2800" dirty="0" smtClean="0"/>
              <a:t> </a:t>
            </a:r>
          </a:p>
          <a:p>
            <a:endParaRPr lang="sk-SK" sz="2800" dirty="0"/>
          </a:p>
        </p:txBody>
      </p:sp>
      <p:graphicFrame>
        <p:nvGraphicFramePr>
          <p:cNvPr id="40" name="Tabuľka 39"/>
          <p:cNvGraphicFramePr>
            <a:graphicFrameLocks noGrp="1"/>
          </p:cNvGraphicFramePr>
          <p:nvPr/>
        </p:nvGraphicFramePr>
        <p:xfrm>
          <a:off x="2667000" y="990600"/>
          <a:ext cx="3581400" cy="4707601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sk-SK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6530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sk-SK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Pole</a:t>
                      </a:r>
                      <a:endParaRPr lang="sk-SK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46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sk-SK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465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98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sk-SK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465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sk-SK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Zázemie</a:t>
                      </a:r>
                      <a:endParaRPr lang="sk-SK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02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0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47" name="Rovná spojnica 46"/>
          <p:cNvCxnSpPr/>
          <p:nvPr/>
        </p:nvCxnSpPr>
        <p:spPr>
          <a:xfrm>
            <a:off x="3276600" y="1371600"/>
            <a:ext cx="2514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ovná spojnica 47"/>
          <p:cNvCxnSpPr/>
          <p:nvPr/>
        </p:nvCxnSpPr>
        <p:spPr>
          <a:xfrm rot="5400000" flipH="1" flipV="1">
            <a:off x="4114800" y="3048000"/>
            <a:ext cx="3352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ovná spojnica 48"/>
          <p:cNvCxnSpPr/>
          <p:nvPr/>
        </p:nvCxnSpPr>
        <p:spPr>
          <a:xfrm>
            <a:off x="3276600" y="2286000"/>
            <a:ext cx="2514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ovná spojnica 49"/>
          <p:cNvCxnSpPr/>
          <p:nvPr/>
        </p:nvCxnSpPr>
        <p:spPr>
          <a:xfrm>
            <a:off x="3276600" y="2819400"/>
            <a:ext cx="2514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ovná spojnica 50"/>
          <p:cNvCxnSpPr/>
          <p:nvPr/>
        </p:nvCxnSpPr>
        <p:spPr>
          <a:xfrm>
            <a:off x="3276600" y="3352800"/>
            <a:ext cx="2514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ovná spojnica 51"/>
          <p:cNvCxnSpPr/>
          <p:nvPr/>
        </p:nvCxnSpPr>
        <p:spPr>
          <a:xfrm>
            <a:off x="3276600" y="4724400"/>
            <a:ext cx="2514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ovná spojnica 55"/>
          <p:cNvCxnSpPr/>
          <p:nvPr/>
        </p:nvCxnSpPr>
        <p:spPr>
          <a:xfrm rot="5400000" flipH="1" flipV="1">
            <a:off x="1600200" y="3048000"/>
            <a:ext cx="33528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ovná spojnica 57"/>
          <p:cNvCxnSpPr/>
          <p:nvPr/>
        </p:nvCxnSpPr>
        <p:spPr>
          <a:xfrm>
            <a:off x="2667000" y="990600"/>
            <a:ext cx="3581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ovná spojnica 58"/>
          <p:cNvCxnSpPr/>
          <p:nvPr/>
        </p:nvCxnSpPr>
        <p:spPr>
          <a:xfrm rot="5400000">
            <a:off x="304800" y="3352800"/>
            <a:ext cx="472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ovná spojnica 59"/>
          <p:cNvCxnSpPr/>
          <p:nvPr/>
        </p:nvCxnSpPr>
        <p:spPr>
          <a:xfrm rot="5400000">
            <a:off x="3886200" y="3352800"/>
            <a:ext cx="472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ovná spojnica 60"/>
          <p:cNvCxnSpPr/>
          <p:nvPr/>
        </p:nvCxnSpPr>
        <p:spPr>
          <a:xfrm>
            <a:off x="2667000" y="5715000"/>
            <a:ext cx="3581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934200" y="53340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838200"/>
            <a:ext cx="72390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Lopta: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0850" indent="-450850" algn="just"/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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Hrá sa s nie veľmi nahustenou volejbalovou loptou.</a:t>
            </a:r>
          </a:p>
          <a:p>
            <a:pPr algn="just"/>
            <a:endParaRPr lang="sk-SK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Družstvá: </a:t>
            </a:r>
          </a:p>
          <a:p>
            <a:endParaRPr lang="sk-SK" sz="2400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9525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Každé družstvo tvorí  desať hráčov.</a:t>
            </a:r>
          </a:p>
          <a:p>
            <a:pPr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Každý hráč i kapitán má jeden „život“. </a:t>
            </a:r>
          </a:p>
          <a:p>
            <a:pPr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Hráči majú jednotné dresy s číslami. </a:t>
            </a:r>
          </a:p>
          <a:p>
            <a:pPr marL="355600" indent="-355600" algn="just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Striedanie hráčov je dovolené len po skončení polčasu a v prípade zranenia aj počas hry na pokyn rozhodcu. </a:t>
            </a:r>
          </a:p>
          <a:p>
            <a:pPr algn="just"/>
            <a:endParaRPr lang="sk-SK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sz="2800" dirty="0" smtClean="0"/>
          </a:p>
          <a:p>
            <a:r>
              <a:rPr lang="sk-SK" sz="2800" dirty="0" smtClean="0"/>
              <a:t> </a:t>
            </a:r>
          </a:p>
          <a:p>
            <a:endParaRPr lang="sk-SK" sz="2800" dirty="0"/>
          </a:p>
        </p:txBody>
      </p:sp>
      <p:pic>
        <p:nvPicPr>
          <p:cNvPr id="3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209800"/>
            <a:ext cx="838200" cy="838200"/>
          </a:xfrm>
          <a:prstGeom prst="rect">
            <a:avLst/>
          </a:prstGeom>
          <a:noFill/>
        </p:spPr>
      </p:pic>
      <p:sp>
        <p:nvSpPr>
          <p:cNvPr id="38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14800" y="55626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1219200"/>
            <a:ext cx="7239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Hlavný rozhodca: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buFont typeface="Wingdings"/>
              <a:buChar char="J"/>
              <a:tabLst>
                <a:tab pos="355600" algn="l"/>
              </a:tabLs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Hru riadi hlavný rozhodca z vyvýšeného miesta pri stredovej čiare mimo ihriska oproti časomeračovi s ukazovateľom skóre.</a:t>
            </a:r>
          </a:p>
          <a:p>
            <a:pPr marL="355600" indent="-355600">
              <a:buFont typeface="Wingdings"/>
              <a:buChar char="J"/>
              <a:tabLst>
                <a:tab pos="355600" algn="l"/>
              </a:tabLst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Určuje vybitých hráčov, sleduje prešľapy na stredovej čiare, povoľuje striedanie, počíta dotyky hráčov s loptou pri prihrávkach.</a:t>
            </a:r>
          </a:p>
          <a:p>
            <a:endParaRPr lang="sk-SK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14800" y="49530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838200"/>
            <a:ext cx="7467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Postranný  rozhodcovia, časomerač: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Hlavnému rozhodcovi pomáhajú dvaja postranní rozhodcovia umiestnení po diagonále v rohoch ihriska a časomerač, ktorý robí aj zápis.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Každý z postranných rozhodcov sleduje prešľapy na jednej zadnej a jednej bočnej čiare, signalizuje vybitie či prešľap píšťalkou.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Časomerač obsluhuje ukazovateľ skóre tak, že druhý polčas začne za stavu 0:0 a výsledok zápasu udá súčtom dvoch polčasov.</a:t>
            </a:r>
          </a:p>
          <a:p>
            <a:pPr algn="just"/>
            <a:endParaRPr lang="sk-SK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sz="2800" dirty="0" smtClean="0"/>
          </a:p>
          <a:p>
            <a:r>
              <a:rPr lang="sk-SK" sz="2800" dirty="0" smtClean="0"/>
              <a:t> 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54102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990600"/>
            <a:ext cx="7543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Hrací čas: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</a:t>
            </a:r>
            <a:r>
              <a:rPr lang="sk-SK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Stretnutie pozostáva z dvoch polčasov, </a:t>
            </a:r>
          </a:p>
          <a:p>
            <a:pPr marL="355600"/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 ktorých každý trvá sedem minút (čas sa môže upraviť po dohode s vedúcimi družstiev).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Medzi nimi je trojminútová prestávka.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Druhý polčas sa začína opäť s plným počtom hráčov.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 je družstvo vybité pred časovým limitom, polčas alebo zápas sa končí vybitím posledného hráča (kapitána).</a:t>
            </a:r>
          </a:p>
          <a:p>
            <a:pPr algn="just"/>
            <a:endParaRPr lang="sk-SK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sz="2800" dirty="0" smtClean="0"/>
          </a:p>
          <a:p>
            <a:r>
              <a:rPr lang="sk-SK" sz="2800" dirty="0" smtClean="0"/>
              <a:t> 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53340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ám 6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pic>
        <p:nvPicPr>
          <p:cNvPr id="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200" cy="838200"/>
          </a:xfrm>
          <a:prstGeom prst="rect">
            <a:avLst/>
          </a:prstGeom>
          <a:noFill/>
        </p:spPr>
      </p:pic>
      <p:pic>
        <p:nvPicPr>
          <p:cNvPr id="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838200" cy="838200"/>
          </a:xfrm>
          <a:prstGeom prst="rect">
            <a:avLst/>
          </a:prstGeom>
          <a:noFill/>
        </p:spPr>
      </p:pic>
      <p:pic>
        <p:nvPicPr>
          <p:cNvPr id="1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838200"/>
          </a:xfrm>
          <a:prstGeom prst="rect">
            <a:avLst/>
          </a:prstGeom>
          <a:noFill/>
        </p:spPr>
      </p:pic>
      <p:pic>
        <p:nvPicPr>
          <p:cNvPr id="1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0"/>
            <a:ext cx="838200" cy="838200"/>
          </a:xfrm>
          <a:prstGeom prst="rect">
            <a:avLst/>
          </a:prstGeom>
          <a:noFill/>
        </p:spPr>
      </p:pic>
      <p:pic>
        <p:nvPicPr>
          <p:cNvPr id="1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0"/>
            <a:ext cx="838200" cy="838200"/>
          </a:xfrm>
          <a:prstGeom prst="rect">
            <a:avLst/>
          </a:prstGeom>
          <a:noFill/>
        </p:spPr>
      </p:pic>
      <p:pic>
        <p:nvPicPr>
          <p:cNvPr id="1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838200" cy="838200"/>
          </a:xfrm>
          <a:prstGeom prst="rect">
            <a:avLst/>
          </a:prstGeom>
          <a:noFill/>
        </p:spPr>
      </p:pic>
      <p:pic>
        <p:nvPicPr>
          <p:cNvPr id="1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0"/>
            <a:ext cx="838200" cy="838200"/>
          </a:xfrm>
          <a:prstGeom prst="rect">
            <a:avLst/>
          </a:prstGeom>
          <a:noFill/>
        </p:spPr>
      </p:pic>
      <p:pic>
        <p:nvPicPr>
          <p:cNvPr id="1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838200" cy="838200"/>
          </a:xfrm>
          <a:prstGeom prst="rect">
            <a:avLst/>
          </a:prstGeom>
          <a:noFill/>
        </p:spPr>
      </p:pic>
      <p:pic>
        <p:nvPicPr>
          <p:cNvPr id="1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838200" cy="838200"/>
          </a:xfrm>
          <a:prstGeom prst="rect">
            <a:avLst/>
          </a:prstGeom>
          <a:noFill/>
        </p:spPr>
      </p:pic>
      <p:pic>
        <p:nvPicPr>
          <p:cNvPr id="1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838200" cy="838200"/>
          </a:xfrm>
          <a:prstGeom prst="rect">
            <a:avLst/>
          </a:prstGeom>
          <a:noFill/>
        </p:spPr>
      </p:pic>
      <p:pic>
        <p:nvPicPr>
          <p:cNvPr id="1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38200" cy="838200"/>
          </a:xfrm>
          <a:prstGeom prst="rect">
            <a:avLst/>
          </a:prstGeom>
          <a:noFill/>
        </p:spPr>
      </p:pic>
      <p:pic>
        <p:nvPicPr>
          <p:cNvPr id="2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2971800"/>
            <a:ext cx="838200" cy="838200"/>
          </a:xfrm>
          <a:prstGeom prst="rect">
            <a:avLst/>
          </a:prstGeom>
          <a:noFill/>
        </p:spPr>
      </p:pic>
      <p:pic>
        <p:nvPicPr>
          <p:cNvPr id="2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1981200"/>
            <a:ext cx="838200" cy="838200"/>
          </a:xfrm>
          <a:prstGeom prst="rect">
            <a:avLst/>
          </a:prstGeom>
          <a:noFill/>
        </p:spPr>
      </p:pic>
      <p:pic>
        <p:nvPicPr>
          <p:cNvPr id="2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990600"/>
            <a:ext cx="838200" cy="838200"/>
          </a:xfrm>
          <a:prstGeom prst="rect">
            <a:avLst/>
          </a:prstGeom>
          <a:noFill/>
        </p:spPr>
      </p:pic>
      <p:pic>
        <p:nvPicPr>
          <p:cNvPr id="2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19800"/>
            <a:ext cx="838200" cy="838200"/>
          </a:xfrm>
          <a:prstGeom prst="rect">
            <a:avLst/>
          </a:prstGeom>
          <a:noFill/>
        </p:spPr>
      </p:pic>
      <p:pic>
        <p:nvPicPr>
          <p:cNvPr id="2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200"/>
            <a:ext cx="838200" cy="838200"/>
          </a:xfrm>
          <a:prstGeom prst="rect">
            <a:avLst/>
          </a:prstGeom>
          <a:noFill/>
        </p:spPr>
      </p:pic>
      <p:pic>
        <p:nvPicPr>
          <p:cNvPr id="2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838200" cy="838200"/>
          </a:xfrm>
          <a:prstGeom prst="rect">
            <a:avLst/>
          </a:prstGeom>
          <a:noFill/>
        </p:spPr>
      </p:pic>
      <p:pic>
        <p:nvPicPr>
          <p:cNvPr id="26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4038600"/>
            <a:ext cx="838200" cy="838200"/>
          </a:xfrm>
          <a:prstGeom prst="rect">
            <a:avLst/>
          </a:prstGeom>
          <a:noFill/>
        </p:spPr>
      </p:pic>
      <p:pic>
        <p:nvPicPr>
          <p:cNvPr id="27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5105400"/>
            <a:ext cx="838200" cy="838200"/>
          </a:xfrm>
          <a:prstGeom prst="rect">
            <a:avLst/>
          </a:prstGeom>
          <a:noFill/>
        </p:spPr>
      </p:pic>
      <p:pic>
        <p:nvPicPr>
          <p:cNvPr id="28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6019800"/>
            <a:ext cx="838200" cy="838200"/>
          </a:xfrm>
          <a:prstGeom prst="rect">
            <a:avLst/>
          </a:prstGeom>
          <a:noFill/>
        </p:spPr>
      </p:pic>
      <p:pic>
        <p:nvPicPr>
          <p:cNvPr id="29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6019800"/>
            <a:ext cx="838200" cy="838200"/>
          </a:xfrm>
          <a:prstGeom prst="rect">
            <a:avLst/>
          </a:prstGeom>
          <a:noFill/>
        </p:spPr>
      </p:pic>
      <p:pic>
        <p:nvPicPr>
          <p:cNvPr id="30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19800"/>
            <a:ext cx="838200" cy="838200"/>
          </a:xfrm>
          <a:prstGeom prst="rect">
            <a:avLst/>
          </a:prstGeom>
          <a:noFill/>
        </p:spPr>
      </p:pic>
      <p:pic>
        <p:nvPicPr>
          <p:cNvPr id="31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6019800"/>
            <a:ext cx="838200" cy="838200"/>
          </a:xfrm>
          <a:prstGeom prst="rect">
            <a:avLst/>
          </a:prstGeom>
          <a:noFill/>
        </p:spPr>
      </p:pic>
      <p:pic>
        <p:nvPicPr>
          <p:cNvPr id="32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019800"/>
            <a:ext cx="838200" cy="838200"/>
          </a:xfrm>
          <a:prstGeom prst="rect">
            <a:avLst/>
          </a:prstGeom>
          <a:noFill/>
        </p:spPr>
      </p:pic>
      <p:pic>
        <p:nvPicPr>
          <p:cNvPr id="33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6019800"/>
            <a:ext cx="838200" cy="838200"/>
          </a:xfrm>
          <a:prstGeom prst="rect">
            <a:avLst/>
          </a:prstGeom>
          <a:noFill/>
        </p:spPr>
      </p:pic>
      <p:pic>
        <p:nvPicPr>
          <p:cNvPr id="34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6019800"/>
            <a:ext cx="838200" cy="838200"/>
          </a:xfrm>
          <a:prstGeom prst="rect">
            <a:avLst/>
          </a:prstGeom>
          <a:noFill/>
        </p:spPr>
      </p:pic>
      <p:pic>
        <p:nvPicPr>
          <p:cNvPr id="35" name="Picture 2" descr="C:\Users\dell_vostro_001\Desktop\volley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019800"/>
            <a:ext cx="838200" cy="838200"/>
          </a:xfrm>
          <a:prstGeom prst="rect">
            <a:avLst/>
          </a:prstGeom>
          <a:noFill/>
        </p:spPr>
      </p:pic>
      <p:sp>
        <p:nvSpPr>
          <p:cNvPr id="36" name="BlokTextu 35"/>
          <p:cNvSpPr txBox="1"/>
          <p:nvPr/>
        </p:nvSpPr>
        <p:spPr>
          <a:xfrm>
            <a:off x="914400" y="1143000"/>
            <a:ext cx="7239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Otvorenie: </a:t>
            </a:r>
          </a:p>
          <a:p>
            <a:endParaRPr lang="sk-SK" b="1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Družstvá nastúpia na útočné volejbalové čiary a pozdravia sa. </a:t>
            </a:r>
          </a:p>
          <a:p>
            <a:pPr marL="355600" indent="-355600">
              <a:buFont typeface="Wingdings"/>
              <a:buChar char="J"/>
            </a:pP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Kapitáni s rozhodcom žrebujú o loptu </a:t>
            </a:r>
          </a:p>
          <a:p>
            <a:pPr marL="355600"/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stranu. </a:t>
            </a:r>
          </a:p>
          <a:p>
            <a:pPr marL="355600" indent="-355600"/>
            <a:r>
              <a:rPr lang="sk-SK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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 výmene strán v polčase loptu dostane družstvo, ktoré ju nezískalo žrebom na začiatku hry.</a:t>
            </a:r>
          </a:p>
          <a:p>
            <a:pPr algn="just"/>
            <a:endParaRPr lang="sk-SK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k-SK" sz="2800" dirty="0" smtClean="0"/>
          </a:p>
          <a:p>
            <a:r>
              <a:rPr lang="sk-SK" sz="2800" dirty="0" smtClean="0"/>
              <a:t> </a:t>
            </a:r>
          </a:p>
          <a:p>
            <a:endParaRPr lang="sk-SK" sz="2800" dirty="0"/>
          </a:p>
        </p:txBody>
      </p:sp>
      <p:sp>
        <p:nvSpPr>
          <p:cNvPr id="37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91000" y="5029200"/>
            <a:ext cx="792162" cy="333375"/>
          </a:xfrm>
          <a:prstGeom prst="actionButtonForwardNex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sk-SK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ička">
  <a:themeElements>
    <a:clrScheme name="Špička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Špička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Špička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456</TotalTime>
  <Words>1140</Words>
  <Application>Microsoft Office PowerPoint</Application>
  <PresentationFormat>Prezentácia na obrazovke (4:3)</PresentationFormat>
  <Paragraphs>242</Paragraphs>
  <Slides>26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9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6" baseType="lpstr">
      <vt:lpstr>Arial Black</vt:lpstr>
      <vt:lpstr>Book Antiqua</vt:lpstr>
      <vt:lpstr>Calibri</vt:lpstr>
      <vt:lpstr>Comic Sans MS</vt:lpstr>
      <vt:lpstr>Lucida Sans</vt:lpstr>
      <vt:lpstr>Times New Roman</vt:lpstr>
      <vt:lpstr>Wingdings</vt:lpstr>
      <vt:lpstr>Wingdings 2</vt:lpstr>
      <vt:lpstr>Wingdings 3</vt:lpstr>
      <vt:lpstr>Špička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PC_JL</dc:creator>
  <cp:lastModifiedBy>Denntist</cp:lastModifiedBy>
  <cp:revision>51</cp:revision>
  <dcterms:created xsi:type="dcterms:W3CDTF">2011-04-12T19:02:14Z</dcterms:created>
  <dcterms:modified xsi:type="dcterms:W3CDTF">2020-03-17T17:56:20Z</dcterms:modified>
</cp:coreProperties>
</file>