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2" r:id="rId4"/>
    <p:sldId id="258" r:id="rId5"/>
    <p:sldId id="259" r:id="rId6"/>
    <p:sldId id="268" r:id="rId7"/>
    <p:sldId id="260" r:id="rId8"/>
    <p:sldId id="266" r:id="rId9"/>
    <p:sldId id="261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12/14/2021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bardejov.sk/images/radnica.jpg" TargetMode="External"/><Relationship Id="rId2" Type="http://schemas.openxmlformats.org/officeDocument/2006/relationships/hyperlink" Target="https://sk.wikipedia.org/wiki/Radnic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ardejov.travel/sites/default/files/archiv/%C3%81.m%C2%A3zeum-Roland%20_0%20Holent_0.JPG" TargetMode="External"/><Relationship Id="rId4" Type="http://schemas.openxmlformats.org/officeDocument/2006/relationships/hyperlink" Target="http://bardejov.travel/sites/default/files/gallery/41_Bardejov_Hol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dirty="0" smtClean="0"/>
              <a:t>radnica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35831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67" y="2571339"/>
            <a:ext cx="10058400" cy="1609344"/>
          </a:xfrm>
        </p:spPr>
        <p:txBody>
          <a:bodyPr>
            <a:noAutofit/>
          </a:bodyPr>
          <a:lstStyle/>
          <a:p>
            <a:r>
              <a:rPr lang="sk-SK" sz="13800" dirty="0" err="1" smtClean="0"/>
              <a:t>InTERIéR</a:t>
            </a:r>
            <a:endParaRPr lang="sk-SK" sz="13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3376011"/>
            <a:ext cx="5697416" cy="3184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26689"/>
            <a:ext cx="5134708" cy="3097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8" y="3432351"/>
            <a:ext cx="5389682" cy="3192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15" y="126689"/>
            <a:ext cx="5278851" cy="31327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20" y="0"/>
            <a:ext cx="10287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51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sk.wikipedia.org/wiki/Radnica</a:t>
            </a:r>
            <a:endParaRPr lang="sk-SK" dirty="0" smtClean="0"/>
          </a:p>
          <a:p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www.e-bardejov.sk/images/radnica.jpg</a:t>
            </a:r>
            <a:endParaRPr lang="sk-SK" dirty="0" smtClean="0"/>
          </a:p>
          <a:p>
            <a:r>
              <a:rPr lang="sk-SK" dirty="0">
                <a:hlinkClick r:id="rId4"/>
              </a:rPr>
              <a:t>http://</a:t>
            </a:r>
            <a:r>
              <a:rPr lang="sk-SK" dirty="0" smtClean="0">
                <a:hlinkClick r:id="rId4"/>
              </a:rPr>
              <a:t>bardejov.travel/sites/default/files/gallery/41_Bardejov_Hol.JPG</a:t>
            </a:r>
            <a:endParaRPr lang="sk-SK" dirty="0" smtClean="0"/>
          </a:p>
          <a:p>
            <a:r>
              <a:rPr lang="sk-SK" dirty="0">
                <a:hlinkClick r:id="rId5"/>
              </a:rPr>
              <a:t>http://bardejov.travel/sites/default/files/archiv/%</a:t>
            </a:r>
            <a:r>
              <a:rPr lang="sk-SK" dirty="0" smtClean="0">
                <a:hlinkClick r:id="rId5"/>
              </a:rPr>
              <a:t>C3%81.m%C2%A3zeum-Roland%20_0%20Holent_0.JPG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03076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8000" dirty="0" smtClean="0"/>
              <a:t>OBSAH</a:t>
            </a:r>
            <a:endParaRPr lang="sk-SK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sk-SK" sz="2400" dirty="0" smtClean="0"/>
              <a:t>Mestská radnica</a:t>
            </a:r>
          </a:p>
          <a:p>
            <a:pPr algn="ctr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sk-SK" sz="2400" dirty="0" smtClean="0"/>
              <a:t>História výstavby</a:t>
            </a:r>
          </a:p>
          <a:p>
            <a:pPr algn="ctr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sk-SK" sz="2400" dirty="0" smtClean="0"/>
              <a:t>Opis stavby</a:t>
            </a:r>
          </a:p>
          <a:p>
            <a:pPr algn="ctr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sk-SK" sz="2400" dirty="0" smtClean="0"/>
              <a:t>Význam radnice</a:t>
            </a:r>
          </a:p>
          <a:p>
            <a:pPr algn="ctr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sk-SK" sz="2400" dirty="0" smtClean="0"/>
              <a:t>Interiér radnice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21760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023" y="11756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6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Mestská radnica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2121408"/>
            <a:ext cx="11843657" cy="40507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sk-SK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goticko-renesančná budova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postavená uprostred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adničného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námestia.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Radnica stojí ako protiváha k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farskému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kostolu - Chrámu sv.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Egídia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Bola 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sídlom mestskej 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rady, centrom 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obchodného 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života, spoločenského 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a kultúrneho života obyvateľov 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mesta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sk-SK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Prvá renesančná budova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na území Slovenska.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40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07" y="347472"/>
            <a:ext cx="11359461" cy="1609344"/>
          </a:xfrm>
        </p:spPr>
        <p:txBody>
          <a:bodyPr/>
          <a:lstStyle/>
          <a:p>
            <a:r>
              <a:rPr lang="sk-SK" dirty="0" smtClean="0"/>
              <a:t>História </a:t>
            </a:r>
            <a:r>
              <a:rPr lang="sk-SK" dirty="0" smtClean="0"/>
              <a:t>výstavby –16. stor.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77" y="1956816"/>
            <a:ext cx="11594592" cy="424804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ôležitým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medzníkom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pre Bardejov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bol </a:t>
            </a:r>
            <a:r>
              <a:rPr lang="sk-SK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 </a:t>
            </a:r>
            <a:r>
              <a:rPr lang="sk-S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1376 -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Ľudovít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I. Veľký z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Anjou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povýšil osadu na 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slobodné kráľovské mesto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udelil mu právo voľby richtára a mestskej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rady.</a:t>
            </a:r>
          </a:p>
          <a:p>
            <a:pPr algn="just">
              <a:lnSpc>
                <a:spcPct val="110000"/>
              </a:lnSpc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Mestská rada sa počas celého 15. storočia schádzala v úradnej miestnosti richtára, ktorá sa nachádzala mimo terajšieho centrálneho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námestia.</a:t>
            </a:r>
          </a:p>
          <a:p>
            <a:pPr algn="just">
              <a:lnSpc>
                <a:spcPct val="110000"/>
              </a:lnSpc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 roku </a:t>
            </a:r>
            <a:r>
              <a:rPr lang="sk-SK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1505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sa začali stavebné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práce -  prvý </a:t>
            </a:r>
            <a:r>
              <a:rPr lang="sk-S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majster Alexander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postavil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prízemie budovy.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Ďalším bol </a:t>
            </a:r>
            <a:r>
              <a:rPr lang="sk-SK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majster </a:t>
            </a:r>
            <a:r>
              <a:rPr lang="sk-SK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Alexius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- autor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arkiera, okien a portálov (v roku 1508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10000"/>
              </a:lnSpc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Majster </a:t>
            </a:r>
            <a:r>
              <a:rPr lang="sk-SK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Ján z </a:t>
            </a:r>
            <a:r>
              <a:rPr lang="sk-S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Prešova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ukončil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 nasledujúcom roku prvé poschodie, postavil vysoké štíty a vyzdobil ich kamennými prvkami. 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Maliarsku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výzdobu realizovali miestni majstri </a:t>
            </a:r>
            <a:r>
              <a:rPr lang="sk-SK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Theofil</a:t>
            </a:r>
            <a:r>
              <a:rPr lang="sk-SK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Stanczel</a:t>
            </a:r>
            <a:r>
              <a:rPr lang="sk-SK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 rokoch 1510 – 1511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k-SK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Matej </a:t>
            </a:r>
            <a:r>
              <a:rPr lang="sk-SK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Grunwald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(maľba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exteriéru).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118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0" y="484632"/>
            <a:ext cx="10934818" cy="1609344"/>
          </a:xfrm>
        </p:spPr>
        <p:txBody>
          <a:bodyPr/>
          <a:lstStyle/>
          <a:p>
            <a:r>
              <a:rPr lang="sk-SK" dirty="0"/>
              <a:t>História výstavby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30" y="2121408"/>
            <a:ext cx="11834447" cy="4050792"/>
          </a:xfrm>
        </p:spPr>
        <p:txBody>
          <a:bodyPr/>
          <a:lstStyle/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 nasledujúcich rokoch sa práce sústreďovali v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interiéri radnice -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výzdoba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miestností. 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 roku 1556 dokončili striešku nad arkierom východnej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fasády. Jej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rímsu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vyzdobil  známy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bardejovský maliar </a:t>
            </a:r>
            <a:r>
              <a:rPr lang="sk-SK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Matej </a:t>
            </a:r>
            <a:r>
              <a:rPr lang="sk-SK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Grünwald</a:t>
            </a:r>
            <a:r>
              <a:rPr lang="sk-SK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erbami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mesta a krajiny. 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Ďalšie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práce boli na radnici realizované v rokoch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1563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a 1582 a týkali sa predovšetkým maliarskej výzdoby objektu.</a:t>
            </a:r>
          </a:p>
          <a:p>
            <a:pPr algn="just"/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Začiatkom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20. storočia bola radnica v rokoch 1904 – 1905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zreštaurovaná a upravovaná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pre </a:t>
            </a:r>
            <a:r>
              <a:rPr lang="sk-S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expozície </a:t>
            </a:r>
            <a:r>
              <a:rPr lang="sk-SK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novovznikajúceho Múzea Šarišskej župy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(dnešné Šarišské múzeum).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 80-tych a 90-tych rokoch 20. storočia prebehla posledná pamiatková obnova.</a:t>
            </a:r>
          </a:p>
          <a:p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12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14" y="484632"/>
            <a:ext cx="10808934" cy="1609344"/>
          </a:xfrm>
        </p:spPr>
        <p:txBody>
          <a:bodyPr/>
          <a:lstStyle/>
          <a:p>
            <a:r>
              <a:rPr lang="sk-SK" dirty="0" smtClean="0"/>
              <a:t>Opis stavby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6" y="1820961"/>
            <a:ext cx="11714481" cy="450146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Renesančná radnica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sk-SK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dvojpodlažná stavba</a:t>
            </a:r>
            <a:r>
              <a:rPr lang="sk-SK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obdĺžnikového pôdorysu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smere </a:t>
            </a:r>
            <a:r>
              <a:rPr lang="sk-SK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 - juh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Charakterizuje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ju </a:t>
            </a:r>
            <a:r>
              <a:rPr lang="sk-SK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renesančný </a:t>
            </a:r>
            <a:r>
              <a:rPr lang="sk-SK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arkier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na jej východnej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strane - sprístupňuje druhé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poschodie. 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štíte severnej fasády sú tri vyrezávané okná a mestský znak. 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Štít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južnej fasády dotvára štvorica okien, hodiny a maľované erby mesta 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Uhorska.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Na vrchole južného štítu stojí </a:t>
            </a:r>
            <a:r>
              <a:rPr lang="sk-SK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postava legendárneho rytiera Rolanda s halapartňou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(dielo majstra Jána z Prešova okolo roku 1509), </a:t>
            </a:r>
            <a:r>
              <a:rPr lang="sk-SK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symbolického ochrancu mestských </a:t>
            </a:r>
            <a:r>
              <a:rPr lang="sk-SK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privilégií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Súčasná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socha je kópiou a je celá z medeného plechu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Na juhozápadnej strane radnice sa zachovali</a:t>
            </a:r>
            <a:r>
              <a:rPr lang="sk-S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dve duté mestské miery </a:t>
            </a:r>
            <a:r>
              <a:rPr lang="sk-S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(merice)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– na</a:t>
            </a:r>
            <a:r>
              <a:rPr lang="sk-S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meranie obilia a strukovín.</a:t>
            </a:r>
            <a:endParaRPr lang="sk-SK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919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57984"/>
            <a:ext cx="11717383" cy="40507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Okrem historickej hodnoty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má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bardejovská radnica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i umeleckú hodnotu. </a:t>
            </a:r>
          </a:p>
          <a:p>
            <a:pPr algn="just">
              <a:lnSpc>
                <a:spcPct val="150000"/>
              </a:lnSpc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jej najcennejším častiam patria architektonické detaily: portály, dekoratívna výzdoba štítov, vstupný arkier, schodisko, nástenné maľby, trámový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kazetový strop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 radnej sieni a maľované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erby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nápisy,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ako aj časť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mobiliáru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(prenosná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skriňa na mestské privilégiá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Počas pamiatkarského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výskumu radnice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odkryli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 radničnej sieni nástennú maľbu </a:t>
            </a:r>
            <a:r>
              <a:rPr lang="sk-SK" i="1" dirty="0">
                <a:latin typeface="Arial" panose="020B0604020202020204" pitchFamily="34" charset="0"/>
                <a:cs typeface="Arial" panose="020B0604020202020204" pitchFamily="34" charset="0"/>
              </a:rPr>
              <a:t>Posledný súd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roku </a:t>
            </a:r>
            <a:r>
              <a:rPr lang="sk-SK" smtClean="0">
                <a:latin typeface="Arial" panose="020B0604020202020204" pitchFamily="34" charset="0"/>
                <a:cs typeface="Arial" panose="020B0604020202020204" pitchFamily="34" charset="0"/>
              </a:rPr>
              <a:t>1511,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vytvorenú maliarom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Theofilom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Stanczelom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8834" y="314815"/>
            <a:ext cx="10852477" cy="1609344"/>
          </a:xfrm>
        </p:spPr>
        <p:txBody>
          <a:bodyPr/>
          <a:lstStyle/>
          <a:p>
            <a:r>
              <a:rPr lang="sk-SK" dirty="0" smtClean="0"/>
              <a:t>Opis stavby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04998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71" y="484632"/>
            <a:ext cx="10852477" cy="1609344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Význam PAMIATKY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1" y="1845782"/>
            <a:ext cx="11713029" cy="492077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Radnica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bola sídlom mestskej rady, centrom verejného života obyvateľov mesta</a:t>
            </a: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Prízemie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budovy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plnilo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obchodnú funkciu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, na poschodí boli miestnosti slúžiace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potrebám </a:t>
            </a: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mestskej rady a mestskej pokladnice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Prvá svetská renesančná stavba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tohto slohu na území Slovenska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 roku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1985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bola zapísaná do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zoznamu národných kultúrnych pamiatok Slovenska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roku </a:t>
            </a: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2000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bola zapísaná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Zoznamu Svetového dedičstva UNESCO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6009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300</TotalTime>
  <Words>557</Words>
  <Application>Microsoft Office PowerPoint</Application>
  <PresentationFormat>Širokouhlá</PresentationFormat>
  <Paragraphs>49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Rockwell</vt:lpstr>
      <vt:lpstr>Rockwell Condensed</vt:lpstr>
      <vt:lpstr>Wingdings</vt:lpstr>
      <vt:lpstr>Wood Type</vt:lpstr>
      <vt:lpstr>radnica</vt:lpstr>
      <vt:lpstr>OBSAH</vt:lpstr>
      <vt:lpstr>Prezentácia programu PowerPoint</vt:lpstr>
      <vt:lpstr>Mestská radnica</vt:lpstr>
      <vt:lpstr>História výstavby –16. stor.</vt:lpstr>
      <vt:lpstr>História výstavby</vt:lpstr>
      <vt:lpstr>Opis stavby</vt:lpstr>
      <vt:lpstr>Opis stavby</vt:lpstr>
      <vt:lpstr>Význam PAMIATKY</vt:lpstr>
      <vt:lpstr>InTERIéR</vt:lpstr>
      <vt:lpstr>zdroje</vt:lpstr>
    </vt:vector>
  </TitlesOfParts>
  <Company>KBC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radnica</dc:title>
  <dc:creator>ONDOŠOVÁ Lucia</dc:creator>
  <cp:lastModifiedBy>Ucitel</cp:lastModifiedBy>
  <cp:revision>34</cp:revision>
  <dcterms:created xsi:type="dcterms:W3CDTF">2018-01-23T19:07:39Z</dcterms:created>
  <dcterms:modified xsi:type="dcterms:W3CDTF">2021-12-14T20:28:11Z</dcterms:modified>
</cp:coreProperties>
</file>