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63" r:id="rId10"/>
    <p:sldId id="278" r:id="rId11"/>
    <p:sldId id="264" r:id="rId12"/>
    <p:sldId id="265" r:id="rId13"/>
    <p:sldId id="266" r:id="rId14"/>
    <p:sldId id="284" r:id="rId15"/>
    <p:sldId id="279" r:id="rId16"/>
    <p:sldId id="268" r:id="rId17"/>
    <p:sldId id="267" r:id="rId18"/>
    <p:sldId id="280" r:id="rId19"/>
    <p:sldId id="281" r:id="rId20"/>
    <p:sldId id="285" r:id="rId21"/>
    <p:sldId id="269" r:id="rId22"/>
    <p:sldId id="271" r:id="rId23"/>
    <p:sldId id="272" r:id="rId24"/>
    <p:sldId id="282" r:id="rId25"/>
    <p:sldId id="273" r:id="rId26"/>
    <p:sldId id="283" r:id="rId27"/>
    <p:sldId id="274" r:id="rId28"/>
    <p:sldId id="277" r:id="rId29"/>
    <p:sldId id="275" r:id="rId30"/>
    <p:sldId id="286" r:id="rId31"/>
    <p:sldId id="276" r:id="rId3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CC0099"/>
    <a:srgbClr val="FF5050"/>
    <a:srgbClr val="669900"/>
    <a:srgbClr val="CC3300"/>
    <a:srgbClr val="00CCFF"/>
    <a:srgbClr val="66FFFF"/>
    <a:srgbClr val="FF3300"/>
    <a:srgbClr val="FF99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723" autoAdjust="0"/>
  </p:normalViewPr>
  <p:slideViewPr>
    <p:cSldViewPr>
      <p:cViewPr>
        <p:scale>
          <a:sx n="81" d="100"/>
          <a:sy n="81" d="100"/>
        </p:scale>
        <p:origin x="-1502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35CEA-80D6-4687-BFF3-F812556C2418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64D15-EC5A-48FD-AE3D-3258C52C95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62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64D15-EC5A-48FD-AE3D-3258C52C95AC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934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920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029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255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455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81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438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2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619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829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253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0740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220C8-B303-481C-901E-4E55A39959CC}" type="datetimeFigureOut">
              <a:rPr lang="sk-SK" smtClean="0"/>
              <a:t>29.12.2021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20E50-8AB4-448A-B7D9-4918507C0D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810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8000" b="1" dirty="0" smtClean="0">
                <a:solidFill>
                  <a:srgbClr val="0070C0"/>
                </a:solidFill>
                <a:latin typeface="Bradley Hand ITC" panose="03070402050302030203" pitchFamily="66" charset="0"/>
              </a:rPr>
              <a:t/>
            </a:r>
            <a:br>
              <a:rPr lang="sk-SK" sz="8000" b="1" dirty="0" smtClean="0">
                <a:solidFill>
                  <a:srgbClr val="0070C0"/>
                </a:solidFill>
                <a:latin typeface="Bradley Hand ITC" panose="03070402050302030203" pitchFamily="66" charset="0"/>
              </a:rPr>
            </a:br>
            <a:r>
              <a:rPr lang="sk-SK" sz="8000" dirty="0" smtClean="0">
                <a:solidFill>
                  <a:srgbClr val="3333FF"/>
                </a:solidFill>
                <a:latin typeface="Bernard MT Condensed" panose="02050806060905020404" pitchFamily="18" charset="0"/>
              </a:rPr>
              <a:t>Spojená škola internátna,</a:t>
            </a:r>
            <a:br>
              <a:rPr lang="sk-SK" sz="8000" dirty="0" smtClean="0">
                <a:solidFill>
                  <a:srgbClr val="3333FF"/>
                </a:solidFill>
                <a:latin typeface="Bernard MT Condensed" panose="02050806060905020404" pitchFamily="18" charset="0"/>
              </a:rPr>
            </a:br>
            <a:r>
              <a:rPr lang="sk-SK" sz="8000" dirty="0" smtClean="0">
                <a:solidFill>
                  <a:srgbClr val="3333FF"/>
                </a:solidFill>
                <a:latin typeface="Bernard MT Condensed" panose="02050806060905020404" pitchFamily="18" charset="0"/>
              </a:rPr>
              <a:t>Komenského 3,</a:t>
            </a:r>
            <a:br>
              <a:rPr lang="sk-SK" sz="8000" dirty="0" smtClean="0">
                <a:solidFill>
                  <a:srgbClr val="3333FF"/>
                </a:solidFill>
                <a:latin typeface="Bernard MT Condensed" panose="02050806060905020404" pitchFamily="18" charset="0"/>
              </a:rPr>
            </a:br>
            <a:r>
              <a:rPr lang="sk-SK" sz="8000" dirty="0" smtClean="0">
                <a:solidFill>
                  <a:srgbClr val="3333FF"/>
                </a:solidFill>
                <a:latin typeface="Bernard MT Condensed" panose="02050806060905020404" pitchFamily="18" charset="0"/>
              </a:rPr>
              <a:t>Humenné</a:t>
            </a:r>
            <a:endParaRPr lang="sk-SK" sz="8000" dirty="0">
              <a:solidFill>
                <a:srgbClr val="3333FF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7480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>
        <p:fade/>
        <p:sndAc>
          <p:stSnd>
            <p:snd r:embed="rId2" name="Yiruma_-_River_Flows_In_You.wav"/>
          </p:stSnd>
        </p:sndAc>
      </p:transition>
    </mc:Choice>
    <mc:Fallback>
      <p:transition advTm="5000">
        <p:fade/>
        <p:sndAc>
          <p:stSnd>
            <p:snd r:embed="rId2" name="Yiruma_-_River_Flows_In_You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7544" y="692696"/>
            <a:ext cx="8219257" cy="57062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</a:t>
            </a:r>
            <a:r>
              <a:rPr lang="sk-SK" dirty="0"/>
              <a:t>Dĺžka vzdelávania je</a:t>
            </a:r>
          </a:p>
          <a:p>
            <a:pPr marL="0" indent="0">
              <a:buNone/>
            </a:pPr>
            <a:r>
              <a:rPr lang="sk-SK" dirty="0" smtClean="0"/>
              <a:t>                                                            10 </a:t>
            </a:r>
            <a:r>
              <a:rPr lang="sk-SK" dirty="0"/>
              <a:t>rokov + prípravný ročník. 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V </a:t>
            </a:r>
            <a:r>
              <a:rPr lang="sk-SK" dirty="0"/>
              <a:t>triede pre žiakov s viacnásobným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postihnutím </a:t>
            </a:r>
            <a:r>
              <a:rPr lang="sk-SK" dirty="0"/>
              <a:t>v kombinácii s mentálnym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postihnutím </a:t>
            </a:r>
            <a:r>
              <a:rPr lang="sk-SK" dirty="0"/>
              <a:t>pracujú </a:t>
            </a:r>
            <a:r>
              <a:rPr lang="sk-SK" dirty="0" smtClean="0"/>
              <a:t>učiteľ </a:t>
            </a:r>
          </a:p>
          <a:p>
            <a:pPr marL="0" indent="0">
              <a:buNone/>
            </a:pPr>
            <a:r>
              <a:rPr lang="sk-SK" dirty="0" smtClean="0"/>
              <a:t>a </a:t>
            </a:r>
            <a:r>
              <a:rPr lang="sk-SK" dirty="0"/>
              <a:t>asistent učiteľa. 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6" name="Picture 4" descr="C:\Users\skola1\Desktop\received_1056651028457952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48680"/>
            <a:ext cx="3373243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692697"/>
            <a:ext cx="4041775" cy="720080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3075" name="Picture 3" descr="C:\Users\skola1\Desktop\received_112449317838556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3145532" cy="419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53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669900"/>
                </a:solidFill>
              </a:rPr>
              <a:t>Triedy pre žiakov s </a:t>
            </a:r>
            <a:r>
              <a:rPr lang="sk-SK" sz="2800" dirty="0" err="1" smtClean="0">
                <a:solidFill>
                  <a:srgbClr val="669900"/>
                </a:solidFill>
              </a:rPr>
              <a:t>autizmom</a:t>
            </a:r>
            <a:r>
              <a:rPr lang="sk-SK" sz="2800" dirty="0" smtClean="0">
                <a:solidFill>
                  <a:srgbClr val="669900"/>
                </a:solidFill>
              </a:rPr>
              <a:t> a ďalšími </a:t>
            </a:r>
            <a:r>
              <a:rPr lang="sk-SK" sz="2800" dirty="0" err="1" smtClean="0">
                <a:solidFill>
                  <a:srgbClr val="669900"/>
                </a:solidFill>
              </a:rPr>
              <a:t>pervazívnymi</a:t>
            </a:r>
            <a:r>
              <a:rPr lang="sk-SK" sz="2800" dirty="0" smtClean="0">
                <a:solidFill>
                  <a:srgbClr val="669900"/>
                </a:solidFill>
              </a:rPr>
              <a:t> vývinovými poruchami s mentálnym postihnutím </a:t>
            </a:r>
            <a:endParaRPr lang="sk-SK" sz="2800" dirty="0">
              <a:solidFill>
                <a:srgbClr val="669900"/>
              </a:solidFill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7" name="Picture 3" descr="C:\Users\skola1\Desktop\autisti\20211116_1104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3573016"/>
            <a:ext cx="3611880" cy="27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4"/>
          </p:nvPr>
        </p:nvSpPr>
        <p:spPr>
          <a:xfrm>
            <a:off x="451529" y="1412776"/>
            <a:ext cx="8224927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    Žiaci s </a:t>
            </a:r>
            <a:r>
              <a:rPr lang="sk-SK" dirty="0" err="1" smtClean="0"/>
              <a:t>autizmom</a:t>
            </a:r>
            <a:r>
              <a:rPr lang="sk-SK" dirty="0" smtClean="0"/>
              <a:t> sú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    vzdelávaní podľa IVVP, ktorý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    je v troch úrovniach. Dĺžka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    vzdelávania je 9 rokov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    + prípravný ročník.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 smtClean="0"/>
              <a:t>Vyučovanie sa realizuje v triedach, </a:t>
            </a:r>
          </a:p>
          <a:p>
            <a:pPr marL="0" indent="0">
              <a:buNone/>
            </a:pPr>
            <a:r>
              <a:rPr lang="sk-SK" dirty="0"/>
              <a:t>k</a:t>
            </a:r>
            <a:r>
              <a:rPr lang="sk-SK" dirty="0" smtClean="0"/>
              <a:t>toré sú rozčlenené na:</a:t>
            </a:r>
          </a:p>
          <a:p>
            <a:pPr marL="0" indent="0">
              <a:buNone/>
            </a:pPr>
            <a:r>
              <a:rPr lang="sk-SK" dirty="0" smtClean="0"/>
              <a:t>- individuálnu prácu</a:t>
            </a:r>
          </a:p>
          <a:p>
            <a:pPr marL="0" indent="0">
              <a:buNone/>
            </a:pPr>
            <a:r>
              <a:rPr lang="sk-SK" dirty="0" smtClean="0"/>
              <a:t>- skupinovú prácu</a:t>
            </a:r>
          </a:p>
          <a:p>
            <a:pPr marL="0" indent="0">
              <a:buNone/>
            </a:pPr>
            <a:r>
              <a:rPr lang="sk-SK" dirty="0" smtClean="0"/>
              <a:t>- oddychovú časť</a:t>
            </a:r>
            <a:endParaRPr lang="sk-SK" dirty="0"/>
          </a:p>
        </p:txBody>
      </p:sp>
      <p:pic>
        <p:nvPicPr>
          <p:cNvPr id="1026" name="Picture 2" descr="C:\Users\skola1\Desktop\autisti\trie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48000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2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2" name="Picture 4" descr="C:\Users\skola1\Desktop\autisti\20201019_1157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430" y="548680"/>
            <a:ext cx="3370811" cy="295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052736"/>
            <a:ext cx="4041775" cy="5073427"/>
          </a:xfrm>
        </p:spPr>
        <p:txBody>
          <a:bodyPr/>
          <a:lstStyle/>
          <a:p>
            <a:pPr marL="0" indent="0" algn="ctr">
              <a:buNone/>
            </a:pPr>
            <a:r>
              <a:rPr lang="sk-SK" dirty="0" smtClean="0"/>
              <a:t>V každej </a:t>
            </a:r>
            <a:r>
              <a:rPr lang="sk-SK" dirty="0" err="1" smtClean="0"/>
              <a:t>autistickej</a:t>
            </a:r>
            <a:r>
              <a:rPr lang="sk-SK" dirty="0" smtClean="0"/>
              <a:t> triede je okrem učiteľa aj asistent.</a:t>
            </a:r>
          </a:p>
          <a:p>
            <a:pPr marL="0" indent="0" algn="ctr">
              <a:buNone/>
            </a:pPr>
            <a:r>
              <a:rPr lang="sk-SK" dirty="0" smtClean="0"/>
              <a:t>U žiakov s </a:t>
            </a:r>
            <a:r>
              <a:rPr lang="sk-SK" dirty="0" err="1" smtClean="0"/>
              <a:t>autizmom</a:t>
            </a:r>
            <a:r>
              <a:rPr lang="sk-SK" dirty="0" smtClean="0"/>
              <a:t> je narušená komunikačná schopnosť bežným javom.</a:t>
            </a:r>
          </a:p>
          <a:p>
            <a:pPr marL="0" indent="0" algn="ctr">
              <a:buNone/>
            </a:pPr>
            <a:r>
              <a:rPr lang="sk-SK" dirty="0" smtClean="0"/>
              <a:t>Rozvíjanie komunikačnej schopnosti a sociálnych zručností tvorí podstatnú časť obsahu vzdelávania, na ktorú využívame špeciálne učebne   a dostupné </a:t>
            </a:r>
            <a:r>
              <a:rPr lang="sk-SK" dirty="0" err="1" smtClean="0"/>
              <a:t>informačno</a:t>
            </a:r>
            <a:r>
              <a:rPr lang="sk-SK" dirty="0" smtClean="0"/>
              <a:t> komunikačné technológie.</a:t>
            </a:r>
            <a:endParaRPr lang="sk-SK" dirty="0"/>
          </a:p>
        </p:txBody>
      </p:sp>
      <p:pic>
        <p:nvPicPr>
          <p:cNvPr id="2053" name="Picture 5" descr="C:\Users\skola1\Desktop\autisti\Screenshot_20211128-214943_Galle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5" y="3717032"/>
            <a:ext cx="4329662" cy="238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4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  <p:sndAc>
          <p:stSnd loop="1">
            <p:snd r:embed="rId2" name="Yiruma_-_River_Flows_In_You.wav"/>
          </p:stSnd>
        </p:sndAc>
      </p:transition>
    </mc:Choice>
    <mc:Fallback>
      <p:transition spd="med" advTm="20000">
        <p:fade/>
        <p:sndAc>
          <p:stSnd loop="1">
            <p:snd r:embed="rId2" name="Yiruma_-_River_Flows_In_You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 smtClean="0"/>
              <a:t>                                   </a:t>
            </a:r>
            <a:r>
              <a:rPr lang="sk-SK" sz="4000" dirty="0" smtClean="0">
                <a:solidFill>
                  <a:srgbClr val="669900"/>
                </a:solidFill>
              </a:rPr>
              <a:t>Odborné učebne</a:t>
            </a:r>
            <a:endParaRPr lang="sk-SK" sz="4000" dirty="0">
              <a:solidFill>
                <a:srgbClr val="669900"/>
              </a:solidFill>
            </a:endParaRPr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C:\Users\skola1\Desktop\20211126_1242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692696"/>
            <a:ext cx="3599411" cy="269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textu 6"/>
          <p:cNvSpPr>
            <a:spLocks noGrp="1"/>
          </p:cNvSpPr>
          <p:nvPr>
            <p:ph type="body" sz="quarter" idx="3"/>
          </p:nvPr>
        </p:nvSpPr>
        <p:spPr>
          <a:xfrm flipV="1">
            <a:off x="4645025" y="1124744"/>
            <a:ext cx="4041775" cy="410369"/>
          </a:xfrm>
        </p:spPr>
        <p:txBody>
          <a:bodyPr>
            <a:normAutofit fontScale="92500" lnSpcReduction="10000"/>
          </a:bodyPr>
          <a:lstStyle/>
          <a:p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4"/>
          </p:nvPr>
        </p:nvSpPr>
        <p:spPr>
          <a:xfrm>
            <a:off x="5076056" y="1196752"/>
            <a:ext cx="3610744" cy="5256584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>
                <a:solidFill>
                  <a:srgbClr val="CC0099"/>
                </a:solidFill>
              </a:rPr>
              <a:t>AAK</a:t>
            </a:r>
          </a:p>
          <a:p>
            <a:pPr marL="0" indent="0">
              <a:buNone/>
            </a:pPr>
            <a:r>
              <a:rPr lang="sk-SK" dirty="0" smtClean="0"/>
              <a:t>Miestnosť určená na alternatívne možnosti komunikácie prostredníctvom výukových programov a aplikácií.</a:t>
            </a:r>
          </a:p>
          <a:p>
            <a:pPr marL="0" indent="0">
              <a:buNone/>
            </a:pPr>
            <a:r>
              <a:rPr lang="sk-SK" dirty="0"/>
              <a:t>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>
                <a:solidFill>
                  <a:srgbClr val="0070C0"/>
                </a:solidFill>
              </a:rPr>
              <a:t>Čitateľská miestnosť</a:t>
            </a:r>
          </a:p>
          <a:p>
            <a:pPr marL="0" indent="0">
              <a:buNone/>
            </a:pPr>
            <a:r>
              <a:rPr lang="sk-SK" dirty="0" smtClean="0"/>
              <a:t>Miestnosť na realizáciu čitateľských aktivít             na  podporu čitateľskej gramotnosti.</a:t>
            </a:r>
            <a:endParaRPr lang="sk-SK" dirty="0"/>
          </a:p>
        </p:txBody>
      </p:sp>
      <p:pic>
        <p:nvPicPr>
          <p:cNvPr id="4101" name="Picture 5" descr="C:\Users\skola1\Desktop\20211126_124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226405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kola1\Desktop\20211126_124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28" y="3573016"/>
            <a:ext cx="226405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4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 </a:t>
            </a:r>
            <a:r>
              <a:rPr lang="sk-SK" dirty="0" smtClean="0"/>
              <a:t>     </a:t>
            </a:r>
            <a:endParaRPr lang="sk-SK" sz="4000" dirty="0">
              <a:solidFill>
                <a:srgbClr val="00B05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C:\Users\skola1\Desktop\Obrázek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695" y="3573016"/>
            <a:ext cx="1944216" cy="25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5103245" y="4941168"/>
            <a:ext cx="3583555" cy="936104"/>
          </a:xfrm>
        </p:spPr>
        <p:txBody>
          <a:bodyPr>
            <a:normAutofit/>
          </a:bodyPr>
          <a:lstStyle/>
          <a:p>
            <a:r>
              <a:rPr lang="sk-SK" sz="4000" b="0" dirty="0" smtClean="0">
                <a:solidFill>
                  <a:srgbClr val="00B050"/>
                </a:solidFill>
              </a:rPr>
              <a:t>      </a:t>
            </a:r>
            <a:r>
              <a:rPr lang="sk-SK" sz="4000" b="0" dirty="0" err="1" smtClean="0">
                <a:solidFill>
                  <a:srgbClr val="00B050"/>
                </a:solidFill>
              </a:rPr>
              <a:t>Snoezelen</a:t>
            </a:r>
            <a:endParaRPr lang="sk-SK" sz="4000" b="0" dirty="0">
              <a:solidFill>
                <a:srgbClr val="00B050"/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2480556" y="3573016"/>
            <a:ext cx="2476914" cy="28083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sz="2000" dirty="0" smtClean="0"/>
              <a:t>Miestnosť, v ktorej sa realizujú aktivity         v upravenom </a:t>
            </a:r>
            <a:r>
              <a:rPr lang="sk-SK" sz="2000" dirty="0"/>
              <a:t>prostredí pomocou svetelných </a:t>
            </a:r>
            <a:r>
              <a:rPr lang="sk-SK" sz="2000" dirty="0" smtClean="0"/>
              <a:t>                   a </a:t>
            </a:r>
            <a:r>
              <a:rPr lang="sk-SK" sz="2000" dirty="0"/>
              <a:t>zvukových prvkov, vôní a hudby, pričom jej cieľom </a:t>
            </a:r>
            <a:r>
              <a:rPr lang="sk-SK" sz="2000" dirty="0" smtClean="0"/>
              <a:t>je vyvolanie </a:t>
            </a:r>
            <a:r>
              <a:rPr lang="sk-SK" sz="2000" dirty="0"/>
              <a:t>zmyslových pocitov. </a:t>
            </a:r>
          </a:p>
        </p:txBody>
      </p:sp>
      <p:pic>
        <p:nvPicPr>
          <p:cNvPr id="1028" name="Picture 4" descr="C:\Users\skola1\Desktop\20150925_0908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960440" cy="29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skola1\Desktop\DSC_077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45" y="476672"/>
            <a:ext cx="364621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4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 smtClean="0">
                <a:solidFill>
                  <a:srgbClr val="FF5050"/>
                </a:solidFill>
              </a:rPr>
              <a:t>Interaktívna podlaha</a:t>
            </a:r>
            <a:endParaRPr lang="sk-SK" sz="4000" dirty="0">
              <a:solidFill>
                <a:srgbClr val="FF505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9" name="Picture 3" descr="C:\Users\skola1\Desktop\C\16372342839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340" y="1196752"/>
            <a:ext cx="2532664" cy="301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852935"/>
            <a:ext cx="4041775" cy="3273227"/>
          </a:xfrm>
        </p:spPr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Pomocou projektoru je obraz vysielaný na podlahu, do ktorého môžu žiaci vstupovať  a pohybom tela ovplyvňovať dianie v ňom. Žiakov upútajú zvukové i svetelné efekty.</a:t>
            </a:r>
            <a:r>
              <a:rPr lang="pl-PL" dirty="0"/>
              <a:t> </a:t>
            </a:r>
            <a:endParaRPr lang="sk-SK" dirty="0"/>
          </a:p>
        </p:txBody>
      </p:sp>
      <p:pic>
        <p:nvPicPr>
          <p:cNvPr id="1026" name="Picture 2" descr="C:\Users\skola1\Desktop\received_29763946227567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2232248" cy="30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kola1\Desktop\received_23352335225504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196752"/>
            <a:ext cx="4955809" cy="255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04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 descr="C:\Users\skola1\Desktop\20211116_1112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356992"/>
            <a:ext cx="3749040" cy="279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3275857" y="282958"/>
            <a:ext cx="5410944" cy="5843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>
                <a:solidFill>
                  <a:srgbClr val="CC3300"/>
                </a:solidFill>
              </a:rPr>
              <a:t>      Počítačová </a:t>
            </a:r>
          </a:p>
          <a:p>
            <a:pPr marL="0" indent="0">
              <a:buNone/>
            </a:pPr>
            <a:r>
              <a:rPr lang="sk-SK" dirty="0" smtClean="0">
                <a:solidFill>
                  <a:srgbClr val="CC3300"/>
                </a:solidFill>
              </a:rPr>
              <a:t>       miestnosť</a:t>
            </a:r>
          </a:p>
          <a:p>
            <a:pPr marL="0" indent="0">
              <a:buNone/>
            </a:pPr>
            <a:r>
              <a:rPr lang="sk-SK" sz="2200" dirty="0" smtClean="0"/>
              <a:t> Využíva </a:t>
            </a:r>
            <a:r>
              <a:rPr lang="sk-SK" sz="2200" dirty="0" err="1" smtClean="0"/>
              <a:t>informačno</a:t>
            </a:r>
            <a:r>
              <a:rPr lang="sk-SK" sz="2200" dirty="0" smtClean="0"/>
              <a:t>-</a:t>
            </a:r>
          </a:p>
          <a:p>
            <a:pPr marL="0" indent="0">
              <a:buNone/>
            </a:pPr>
            <a:r>
              <a:rPr lang="sk-SK" sz="2200" dirty="0" smtClean="0"/>
              <a:t>      komunikačné</a:t>
            </a:r>
          </a:p>
          <a:p>
            <a:pPr marL="0" indent="0">
              <a:buNone/>
            </a:pPr>
            <a:r>
              <a:rPr lang="sk-SK" sz="2200" dirty="0" smtClean="0"/>
              <a:t>       technológie </a:t>
            </a:r>
          </a:p>
          <a:p>
            <a:pPr marL="0" indent="0">
              <a:buNone/>
            </a:pPr>
            <a:r>
              <a:rPr lang="sk-SK" sz="2200" dirty="0" smtClean="0"/>
              <a:t>       na hodinách</a:t>
            </a:r>
          </a:p>
          <a:p>
            <a:pPr marL="0" indent="0">
              <a:buNone/>
            </a:pPr>
            <a:r>
              <a:rPr lang="sk-SK" sz="2200" dirty="0" smtClean="0"/>
              <a:t>       Informatiky.</a:t>
            </a:r>
          </a:p>
          <a:p>
            <a:pPr marL="0" indent="0">
              <a:buNone/>
            </a:pPr>
            <a:endParaRPr lang="sk-SK" dirty="0" smtClean="0">
              <a:solidFill>
                <a:srgbClr val="CC3300"/>
              </a:solidFill>
            </a:endParaRPr>
          </a:p>
          <a:p>
            <a:pPr marL="0" indent="0">
              <a:buNone/>
            </a:pPr>
            <a:r>
              <a:rPr lang="sk-SK" dirty="0">
                <a:solidFill>
                  <a:srgbClr val="CC3300"/>
                </a:solidFill>
              </a:rPr>
              <a:t> </a:t>
            </a:r>
            <a:r>
              <a:rPr lang="sk-SK" dirty="0" smtClean="0">
                <a:solidFill>
                  <a:srgbClr val="CC3300"/>
                </a:solidFill>
              </a:rPr>
              <a:t>                    </a:t>
            </a:r>
            <a:r>
              <a:rPr lang="sk-SK" dirty="0" smtClean="0">
                <a:solidFill>
                  <a:srgbClr val="669900"/>
                </a:solidFill>
              </a:rPr>
              <a:t>Kuchynka</a:t>
            </a:r>
          </a:p>
          <a:p>
            <a:pPr marL="0" indent="0">
              <a:buNone/>
            </a:pPr>
            <a:r>
              <a:rPr lang="sk-SK" dirty="0" smtClean="0"/>
              <a:t>                Miestnosť určená na prípravu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jednoduchých pokrmov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v teplej i studenej forme.</a:t>
            </a:r>
            <a:endParaRPr lang="sk-SK" dirty="0"/>
          </a:p>
        </p:txBody>
      </p:sp>
      <p:pic>
        <p:nvPicPr>
          <p:cNvPr id="2051" name="Picture 3" descr="C:\Users\skola1\Desktop\received_45587786588192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2958"/>
            <a:ext cx="2880320" cy="266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kola1\Desktop\received_26946932854940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2958"/>
            <a:ext cx="3004219" cy="261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62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C:\Users\skola1\Desktop\20211116_1145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476672"/>
            <a:ext cx="3200400" cy="23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3995936" y="476673"/>
            <a:ext cx="2736304" cy="28067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800" dirty="0" smtClean="0">
              <a:solidFill>
                <a:srgbClr val="3333FF"/>
              </a:solidFill>
            </a:endParaRPr>
          </a:p>
          <a:p>
            <a:pPr marL="0" indent="0" algn="ctr">
              <a:buNone/>
            </a:pPr>
            <a:r>
              <a:rPr lang="sk-SK" sz="2800" dirty="0" smtClean="0">
                <a:solidFill>
                  <a:srgbClr val="3333FF"/>
                </a:solidFill>
              </a:rPr>
              <a:t>Rehabilitačná miestnosť            a telocvičňa</a:t>
            </a:r>
            <a:endParaRPr lang="sk-SK" sz="2800" dirty="0">
              <a:solidFill>
                <a:srgbClr val="3333FF"/>
              </a:solidFill>
            </a:endParaRPr>
          </a:p>
        </p:txBody>
      </p:sp>
      <p:pic>
        <p:nvPicPr>
          <p:cNvPr id="5124" name="Picture 4" descr="C:\Users\skola1\Desktop\20211116_114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6672"/>
            <a:ext cx="188671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kola1\Desktop\20211126_1244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3374"/>
            <a:ext cx="3657775" cy="27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kola1\Desktop\20211201_0940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3655624" cy="273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08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3300"/>
                </a:solidFill>
              </a:rPr>
              <a:t>                  Školský klub detí (ŠKD)</a:t>
            </a:r>
            <a:endParaRPr lang="sk-SK" dirty="0">
              <a:solidFill>
                <a:srgbClr val="FF3300"/>
              </a:solidFill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C:\Users\skola1\Desktop\skd\20210903_1326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313" y="697084"/>
            <a:ext cx="2213504" cy="29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4"/>
          </p:nvPr>
        </p:nvSpPr>
        <p:spPr>
          <a:xfrm>
            <a:off x="2987823" y="764704"/>
            <a:ext cx="5698977" cy="5361459"/>
          </a:xfrm>
        </p:spPr>
        <p:txBody>
          <a:bodyPr/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Vytvára </a:t>
            </a:r>
            <a:r>
              <a:rPr lang="sk-SK" dirty="0"/>
              <a:t>podmienky pre uspokojovanie individuálnych potrieb a záujmov žiakov prostredníctvom mimoškolských aktivít.</a:t>
            </a:r>
          </a:p>
        </p:txBody>
      </p:sp>
      <p:pic>
        <p:nvPicPr>
          <p:cNvPr id="5123" name="Picture 3" descr="C:\Users\skola1\Desktop\skd\received_43807834126383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35" y="3714054"/>
            <a:ext cx="1782617" cy="260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kola1\Desktop\skd\received_227807617900195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69308"/>
            <a:ext cx="3225020" cy="325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kola1\Desktop\skd\received_3065189440391899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39268"/>
            <a:ext cx="2464394" cy="328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99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CCFF"/>
                </a:solidFill>
              </a:rPr>
              <a:t>Školský internát</a:t>
            </a:r>
            <a:endParaRPr lang="sk-SK" dirty="0">
              <a:solidFill>
                <a:srgbClr val="00CCFF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obsahu 6"/>
          <p:cNvSpPr>
            <a:spLocks noGrp="1"/>
          </p:cNvSpPr>
          <p:nvPr>
            <p:ph sz="quarter" idx="4"/>
          </p:nvPr>
        </p:nvSpPr>
        <p:spPr>
          <a:xfrm>
            <a:off x="2583387" y="1124744"/>
            <a:ext cx="6103414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2000" dirty="0" smtClean="0"/>
              <a:t>Zabezpečuje žiakom výchovno-vzdelávaciu </a:t>
            </a:r>
            <a:r>
              <a:rPr lang="sk-SK" sz="2000" dirty="0"/>
              <a:t>činnosť, týždenné ubytovanie a stravovanie mimo sviatkov  </a:t>
            </a:r>
            <a:r>
              <a:rPr lang="sk-SK" sz="2000" dirty="0" smtClean="0"/>
              <a:t>           a </a:t>
            </a:r>
            <a:r>
              <a:rPr lang="sk-SK" sz="2000" dirty="0"/>
              <a:t>školských prázdnin. </a:t>
            </a:r>
            <a:endParaRPr lang="sk-SK" sz="2000" dirty="0" smtClean="0"/>
          </a:p>
          <a:p>
            <a:pPr marL="0" indent="0">
              <a:buNone/>
            </a:pPr>
            <a:r>
              <a:rPr lang="sk-SK" sz="2000" dirty="0" smtClean="0"/>
              <a:t>Svojím </a:t>
            </a:r>
            <a:r>
              <a:rPr lang="sk-SK" sz="2000" dirty="0"/>
              <a:t>výchovným </a:t>
            </a:r>
            <a:r>
              <a:rPr lang="sk-SK" sz="2000" dirty="0" smtClean="0"/>
              <a:t>programom </a:t>
            </a:r>
            <a:r>
              <a:rPr lang="sk-SK" sz="2000" dirty="0"/>
              <a:t>školského </a:t>
            </a:r>
            <a:r>
              <a:rPr lang="sk-SK" sz="2000" dirty="0" smtClean="0"/>
              <a:t>zariadenia </a:t>
            </a:r>
            <a:r>
              <a:rPr lang="sk-SK" sz="2000" dirty="0"/>
              <a:t>nadväzuje </a:t>
            </a:r>
            <a:r>
              <a:rPr lang="sk-SK" sz="2000" dirty="0" smtClean="0"/>
              <a:t>na výchovno-vzdelávaciu </a:t>
            </a:r>
            <a:r>
              <a:rPr lang="sk-SK" sz="2000" dirty="0"/>
              <a:t>činnosť v čase mimo </a:t>
            </a:r>
            <a:r>
              <a:rPr lang="sk-SK" sz="2000" dirty="0" smtClean="0"/>
              <a:t>vyučovania </a:t>
            </a:r>
            <a:r>
              <a:rPr lang="sk-SK" sz="2000" dirty="0"/>
              <a:t>a úzko </a:t>
            </a:r>
            <a:r>
              <a:rPr lang="sk-SK" sz="2000" dirty="0" smtClean="0"/>
              <a:t>spolupracuje </a:t>
            </a:r>
            <a:r>
              <a:rPr lang="sk-SK" sz="2000" dirty="0"/>
              <a:t>s </a:t>
            </a:r>
            <a:r>
              <a:rPr lang="sk-SK" sz="2000" dirty="0" smtClean="0"/>
              <a:t>rodinou detí </a:t>
            </a:r>
            <a:r>
              <a:rPr lang="sk-SK" sz="2000" dirty="0"/>
              <a:t>a </a:t>
            </a:r>
            <a:r>
              <a:rPr lang="sk-SK" sz="2000" dirty="0" smtClean="0"/>
              <a:t>žiakov,    s </a:t>
            </a:r>
            <a:r>
              <a:rPr lang="sk-SK" sz="2000" dirty="0"/>
              <a:t>pedagogickými </a:t>
            </a:r>
            <a:r>
              <a:rPr lang="sk-SK" sz="2000" dirty="0" smtClean="0"/>
              <a:t>zamestnancami </a:t>
            </a:r>
            <a:r>
              <a:rPr lang="sk-SK" sz="2000" dirty="0"/>
              <a:t>školy.</a:t>
            </a:r>
          </a:p>
          <a:p>
            <a:pPr marL="0" indent="0">
              <a:buNone/>
            </a:pPr>
            <a:r>
              <a:rPr lang="sk-SK" dirty="0" smtClean="0"/>
              <a:t>                                            </a:t>
            </a:r>
            <a:endParaRPr lang="sk-SK" dirty="0"/>
          </a:p>
        </p:txBody>
      </p:sp>
      <p:pic>
        <p:nvPicPr>
          <p:cNvPr id="3074" name="Picture 2" descr="C:\Users\skola1\Desktop\20211215_115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7" y="1124744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kola1\Desktop\20211110_1615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7" y="3501008"/>
            <a:ext cx="2233389" cy="297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kola1\Desktop\20210928_1732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79" y="3500517"/>
            <a:ext cx="2233757" cy="29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kola1\Desktop\received_58460664284151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00517"/>
            <a:ext cx="3117642" cy="29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83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800" dirty="0" smtClean="0">
                <a:solidFill>
                  <a:srgbClr val="3333FF"/>
                </a:solidFill>
              </a:rPr>
              <a:t>Spojená škola internátna má niekoľko organizačných zložiek, ktoré sú v sídle školy </a:t>
            </a:r>
            <a:br>
              <a:rPr lang="sk-SK" sz="2800" dirty="0" smtClean="0">
                <a:solidFill>
                  <a:srgbClr val="3333FF"/>
                </a:solidFill>
              </a:rPr>
            </a:br>
            <a:r>
              <a:rPr lang="sk-SK" sz="2800" dirty="0" smtClean="0">
                <a:solidFill>
                  <a:srgbClr val="3333FF"/>
                </a:solidFill>
              </a:rPr>
              <a:t>na Komenského 3</a:t>
            </a:r>
            <a:endParaRPr lang="sk-SK" sz="2800" dirty="0">
              <a:solidFill>
                <a:srgbClr val="3333FF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102027"/>
          </a:xfrm>
        </p:spPr>
        <p:txBody>
          <a:bodyPr/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endParaRPr lang="sk-SK" sz="2800" dirty="0" smtClean="0"/>
          </a:p>
          <a:p>
            <a:pPr marL="0" indent="0" algn="ctr">
              <a:buNone/>
            </a:pPr>
            <a:r>
              <a:rPr lang="sk-SK" sz="2800" dirty="0" smtClean="0">
                <a:solidFill>
                  <a:srgbClr val="CC0099"/>
                </a:solidFill>
              </a:rPr>
              <a:t>a v priestoroch školy na </a:t>
            </a:r>
            <a:r>
              <a:rPr lang="sk-SK" sz="2800" dirty="0" err="1" smtClean="0">
                <a:solidFill>
                  <a:srgbClr val="CC0099"/>
                </a:solidFill>
              </a:rPr>
              <a:t>Třebíčskej</a:t>
            </a:r>
            <a:r>
              <a:rPr lang="sk-SK" sz="2800" dirty="0" smtClean="0">
                <a:solidFill>
                  <a:srgbClr val="CC0099"/>
                </a:solidFill>
              </a:rPr>
              <a:t> 16</a:t>
            </a:r>
            <a:endParaRPr lang="sk-SK" sz="2800" dirty="0">
              <a:solidFill>
                <a:srgbClr val="CC0099"/>
              </a:solidFill>
            </a:endParaRPr>
          </a:p>
        </p:txBody>
      </p:sp>
      <p:pic>
        <p:nvPicPr>
          <p:cNvPr id="1027" name="Picture 3" descr="C:\Users\skola1\Desktop\20211123_121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298185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kola1\Desktop\20211123_121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7504"/>
            <a:ext cx="2968302" cy="22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kola1\Desktop\IMG-8af198016aa46d9fb157e8809dc1b4f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4272972"/>
            <a:ext cx="2981853" cy="223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6" r="10835"/>
          <a:stretch/>
        </p:blipFill>
        <p:spPr bwMode="auto">
          <a:xfrm rot="5400000">
            <a:off x="5081972" y="3842995"/>
            <a:ext cx="2236390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734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CC3300"/>
                </a:solidFill>
              </a:rPr>
              <a:t>Centrum špeciálnopedagogického poradenstva</a:t>
            </a:r>
            <a:endParaRPr lang="sk-SK" dirty="0">
              <a:solidFill>
                <a:srgbClr val="CC3300"/>
              </a:solidFill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3491880" y="1268761"/>
            <a:ext cx="5410944" cy="48117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2000" b="1" dirty="0" smtClean="0"/>
              <a:t>                                CŠPP </a:t>
            </a:r>
            <a:r>
              <a:rPr lang="sk-SK" sz="2000" dirty="0" smtClean="0"/>
              <a:t>poskytuje: </a:t>
            </a:r>
          </a:p>
          <a:p>
            <a:pPr marL="0" indent="0">
              <a:buNone/>
            </a:pPr>
            <a:r>
              <a:rPr lang="sk-SK" sz="2000" dirty="0" smtClean="0"/>
              <a:t>                                - špeciálnopedagogickú činnosť,</a:t>
            </a:r>
            <a:endParaRPr lang="sk-SK" sz="2000" dirty="0"/>
          </a:p>
          <a:p>
            <a:pPr marL="0" indent="0">
              <a:buNone/>
            </a:pPr>
            <a:r>
              <a:rPr lang="sk-SK" sz="2000" dirty="0" smtClean="0"/>
              <a:t>                                - psychologickú činnosť,   </a:t>
            </a:r>
          </a:p>
          <a:p>
            <a:pPr marL="0" indent="0">
              <a:buNone/>
            </a:pPr>
            <a:r>
              <a:rPr lang="sk-SK" sz="2000" dirty="0"/>
              <a:t> </a:t>
            </a:r>
            <a:r>
              <a:rPr lang="sk-SK" sz="2000" dirty="0" smtClean="0"/>
              <a:t>                               - poradenskú činnosť,</a:t>
            </a:r>
          </a:p>
          <a:p>
            <a:pPr marL="0" indent="0">
              <a:buNone/>
            </a:pPr>
            <a:r>
              <a:rPr lang="sk-SK" sz="2000" dirty="0" smtClean="0"/>
              <a:t>                                - preventívnu činnosť,</a:t>
            </a:r>
            <a:endParaRPr lang="sk-SK" sz="2000" dirty="0"/>
          </a:p>
          <a:p>
            <a:pPr marL="0" indent="0">
              <a:buNone/>
            </a:pPr>
            <a:r>
              <a:rPr lang="sk-SK" sz="2000" dirty="0"/>
              <a:t> </a:t>
            </a:r>
            <a:r>
              <a:rPr lang="sk-SK" sz="2000" dirty="0" smtClean="0"/>
              <a:t>                               - výchovno-vzdelávaciu činnosť,</a:t>
            </a:r>
            <a:endParaRPr lang="sk-SK" sz="2000" dirty="0"/>
          </a:p>
          <a:p>
            <a:pPr marL="0" indent="0">
              <a:buNone/>
            </a:pPr>
            <a:r>
              <a:rPr lang="sk-SK" sz="2000" dirty="0" smtClean="0"/>
              <a:t>                                - odbornú činnosť,</a:t>
            </a:r>
          </a:p>
          <a:p>
            <a:pPr marL="0" indent="0">
              <a:buNone/>
            </a:pPr>
            <a:r>
              <a:rPr lang="sk-SK" sz="2000" dirty="0"/>
              <a:t> </a:t>
            </a:r>
            <a:r>
              <a:rPr lang="sk-SK" sz="2000" dirty="0" smtClean="0"/>
              <a:t>                               - intervencie.</a:t>
            </a:r>
          </a:p>
          <a:p>
            <a:pPr marL="0" indent="0">
              <a:buNone/>
            </a:pPr>
            <a:r>
              <a:rPr lang="sk-SK" sz="2000" b="1" dirty="0"/>
              <a:t> </a:t>
            </a:r>
            <a:r>
              <a:rPr lang="sk-SK" sz="2000" b="1" dirty="0" smtClean="0"/>
              <a:t>                </a:t>
            </a:r>
          </a:p>
          <a:p>
            <a:pPr marL="0" indent="0">
              <a:buNone/>
            </a:pPr>
            <a:endParaRPr lang="sk-SK" sz="2000" b="1" dirty="0"/>
          </a:p>
          <a:p>
            <a:pPr marL="0" indent="0">
              <a:buNone/>
            </a:pPr>
            <a:r>
              <a:rPr lang="sk-SK" sz="2000" dirty="0" smtClean="0"/>
              <a:t>Ponúka poradenské služby školského  logopéda pre žiakov s narušenou komunikačnou schopnosťou.</a:t>
            </a:r>
            <a:endParaRPr lang="sk-SK" sz="2000" dirty="0"/>
          </a:p>
        </p:txBody>
      </p:sp>
      <p:pic>
        <p:nvPicPr>
          <p:cNvPr id="4099" name="Picture 3" descr="C:\Users\skola1\Desktop\20211214_080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3" y="980728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kola1\Desktop\20211210_0808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93" y="2060848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skola1\Desktop\20211209_100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3" y="3921402"/>
            <a:ext cx="2164463" cy="24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C0099"/>
                </a:solidFill>
              </a:rPr>
              <a:t>Organizačné zložky na </a:t>
            </a:r>
            <a:r>
              <a:rPr lang="sk-SK" dirty="0" err="1" smtClean="0">
                <a:solidFill>
                  <a:srgbClr val="CC0099"/>
                </a:solidFill>
              </a:rPr>
              <a:t>Třebíčskej</a:t>
            </a:r>
            <a:r>
              <a:rPr lang="sk-SK" dirty="0" smtClean="0">
                <a:solidFill>
                  <a:srgbClr val="CC0099"/>
                </a:solidFill>
              </a:rPr>
              <a:t> 16</a:t>
            </a:r>
            <a:endParaRPr lang="sk-SK" dirty="0">
              <a:solidFill>
                <a:srgbClr val="CC0099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sk-SK" b="1" dirty="0"/>
              <a:t>Špeciálna základná </a:t>
            </a:r>
            <a:r>
              <a:rPr lang="sk-SK" b="1" dirty="0" smtClean="0"/>
              <a:t>škola </a:t>
            </a:r>
            <a:r>
              <a:rPr lang="sk-SK" b="1" dirty="0" err="1" smtClean="0"/>
              <a:t>Třebíčska</a:t>
            </a:r>
            <a:r>
              <a:rPr lang="sk-SK" b="1" dirty="0" smtClean="0"/>
              <a:t>  16</a:t>
            </a:r>
            <a:r>
              <a:rPr lang="sk-SK" dirty="0" smtClean="0"/>
              <a:t>, </a:t>
            </a:r>
            <a:r>
              <a:rPr lang="sk-SK" dirty="0"/>
              <a:t>ktorá sa vnútorne člení na triedy podľa stupňa mentálneho </a:t>
            </a:r>
            <a:r>
              <a:rPr lang="sk-SK" dirty="0" smtClean="0"/>
              <a:t>postihnutia:</a:t>
            </a:r>
          </a:p>
          <a:p>
            <a:pPr marL="0" lvl="0" indent="0">
              <a:buNone/>
            </a:pPr>
            <a:r>
              <a:rPr lang="sk-SK" dirty="0" smtClean="0"/>
              <a:t>- triedy </a:t>
            </a:r>
            <a:r>
              <a:rPr lang="sk-SK" dirty="0"/>
              <a:t>variantu A pre žiakov s ľahkým stupňom mentálneho  </a:t>
            </a:r>
            <a:r>
              <a:rPr lang="sk-SK" dirty="0" smtClean="0"/>
              <a:t>postihnutia,</a:t>
            </a:r>
            <a:endParaRPr lang="sk-SK" dirty="0"/>
          </a:p>
          <a:p>
            <a:pPr marL="0" lvl="0" indent="0">
              <a:buNone/>
            </a:pPr>
            <a:r>
              <a:rPr lang="sk-SK" dirty="0" smtClean="0"/>
              <a:t>- triedy </a:t>
            </a:r>
            <a:r>
              <a:rPr lang="sk-SK" dirty="0"/>
              <a:t>variantu B pre žiakov so  stredným stupňom  mentálneho </a:t>
            </a:r>
            <a:r>
              <a:rPr lang="sk-SK" dirty="0" smtClean="0"/>
              <a:t>postihnutia,</a:t>
            </a:r>
            <a:endParaRPr lang="sk-SK" dirty="0"/>
          </a:p>
          <a:p>
            <a:pPr lvl="0">
              <a:buFontTx/>
              <a:buChar char="-"/>
            </a:pPr>
            <a:r>
              <a:rPr lang="sk-SK" dirty="0" smtClean="0"/>
              <a:t>triedy </a:t>
            </a:r>
            <a:r>
              <a:rPr lang="sk-SK" dirty="0"/>
              <a:t>variantu C pre žiakov s ťažkým alebo hlbokým stupňom mentálneho </a:t>
            </a:r>
            <a:r>
              <a:rPr lang="sk-SK" dirty="0" smtClean="0"/>
              <a:t>postihnutia.</a:t>
            </a:r>
          </a:p>
          <a:p>
            <a:pPr marL="0" lvl="0" indent="0">
              <a:buNone/>
            </a:pPr>
            <a:r>
              <a:rPr lang="sk-SK" b="1" dirty="0"/>
              <a:t>Odborné učilište pre žiakov s telesným postihnutím </a:t>
            </a:r>
            <a:r>
              <a:rPr lang="sk-SK" b="1" dirty="0" smtClean="0"/>
              <a:t>internátne</a:t>
            </a:r>
            <a:r>
              <a:rPr lang="sk-SK" dirty="0" smtClean="0"/>
              <a:t>, učebný </a:t>
            </a:r>
            <a:r>
              <a:rPr lang="sk-SK" dirty="0"/>
              <a:t>odbor :</a:t>
            </a:r>
          </a:p>
          <a:p>
            <a:pPr marL="0" lvl="0" indent="0">
              <a:buNone/>
            </a:pPr>
            <a:r>
              <a:rPr lang="sk-SK" dirty="0" smtClean="0"/>
              <a:t>- Pomocne </a:t>
            </a:r>
            <a:r>
              <a:rPr lang="sk-SK" dirty="0"/>
              <a:t>práce v administratíve a </a:t>
            </a:r>
            <a:r>
              <a:rPr lang="sk-SK" dirty="0" smtClean="0"/>
              <a:t>službách</a:t>
            </a:r>
          </a:p>
          <a:p>
            <a:pPr marL="0" lvl="0" indent="0">
              <a:buNone/>
            </a:pPr>
            <a:r>
              <a:rPr lang="sk-SK" dirty="0" smtClean="0"/>
              <a:t>- Služby a domáce práce</a:t>
            </a:r>
          </a:p>
          <a:p>
            <a:pPr marL="0" lvl="0" indent="0">
              <a:buNone/>
            </a:pPr>
            <a:r>
              <a:rPr lang="sk-SK" dirty="0" smtClean="0"/>
              <a:t>- Košikárska </a:t>
            </a:r>
            <a:r>
              <a:rPr lang="sk-SK" dirty="0"/>
              <a:t>výroba</a:t>
            </a:r>
          </a:p>
          <a:p>
            <a:pPr marL="0" lvl="0" indent="0">
              <a:buNone/>
            </a:pPr>
            <a:r>
              <a:rPr lang="sk-SK" b="1" dirty="0" smtClean="0"/>
              <a:t>Praktická </a:t>
            </a:r>
            <a:r>
              <a:rPr lang="sk-SK" b="1" dirty="0"/>
              <a:t>škola </a:t>
            </a:r>
            <a:r>
              <a:rPr lang="sk-SK" b="1" dirty="0" smtClean="0"/>
              <a:t>internátna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64382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CC99"/>
                </a:solidFill>
              </a:rPr>
              <a:t>Špeciálna základná škola</a:t>
            </a:r>
            <a:endParaRPr lang="sk-SK" dirty="0">
              <a:solidFill>
                <a:srgbClr val="00CC99"/>
              </a:solidFill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8" name="Picture 4" descr="C:\Users\skola1\Desktop\hdimg8bb1487890cdd42a7365be7f37c06b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8607" y="1326412"/>
            <a:ext cx="3448297" cy="303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4"/>
          </p:nvPr>
        </p:nvSpPr>
        <p:spPr>
          <a:xfrm>
            <a:off x="467545" y="4653136"/>
            <a:ext cx="8219256" cy="1473026"/>
          </a:xfrm>
        </p:spPr>
        <p:txBody>
          <a:bodyPr/>
          <a:lstStyle/>
          <a:p>
            <a:pPr marL="0" indent="0" algn="just">
              <a:buNone/>
            </a:pPr>
            <a:r>
              <a:rPr lang="sk-SK" dirty="0" smtClean="0"/>
              <a:t>Vzdeláva </a:t>
            </a:r>
            <a:r>
              <a:rPr lang="sk-SK" dirty="0"/>
              <a:t>žiakov s mentálnym postihnutím vo veku od 6 do 16 rokov, ktorí si plnia povinnú školskú dochádzku. Veľká pozornosť je venovaná žiakom zo sociálne menej podnetného prostredia. </a:t>
            </a:r>
          </a:p>
        </p:txBody>
      </p:sp>
      <p:pic>
        <p:nvPicPr>
          <p:cNvPr id="1026" name="Picture 2" descr="C:\Users\skola1\Desktop\hdimg8bb1487890cdd42a7365be7f37c0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14832"/>
            <a:ext cx="2731154" cy="30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kola1\Desktop\hdimg345acb5c1d3e0ef45a7bb8e01a88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13944"/>
            <a:ext cx="1580496" cy="30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6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3333FF"/>
                </a:solidFill>
              </a:rPr>
              <a:t>Praktická škola internátna</a:t>
            </a:r>
            <a:endParaRPr lang="sk-SK" dirty="0">
              <a:solidFill>
                <a:srgbClr val="3333FF"/>
              </a:solidFill>
            </a:endParaRPr>
          </a:p>
        </p:txBody>
      </p:sp>
      <p:pic>
        <p:nvPicPr>
          <p:cNvPr id="6146" name="Picture 2" descr="C:\Users\skola1\Desktop\Prakticka\IMG-20211126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2304256" cy="426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kola1\Desktop\Prakticka\IMG-20211126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84" y="1988840"/>
            <a:ext cx="2443582" cy="434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5580112" y="1484784"/>
            <a:ext cx="29523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dirty="0" smtClean="0"/>
              <a:t>Poskytuje nižšie </a:t>
            </a:r>
            <a:r>
              <a:rPr lang="sk-SK" sz="2000" dirty="0"/>
              <a:t>stredné odborné vzdelávanie pre žiakov s mentálnym postihnutím alebo s viacnásobným postihnutím v kombinácii s mentálnym postihnutím, ktorí ukončili základnú školu alebo povinnú školskú dochádzku a ich stupeň postihnutia im neumožňuje zvládnuť prípravu v odbornom učilišti.</a:t>
            </a:r>
          </a:p>
        </p:txBody>
      </p:sp>
    </p:spTree>
    <p:extLst>
      <p:ext uri="{BB962C8B-B14F-4D97-AF65-F5344CB8AC3E}">
        <p14:creationId xmlns:p14="http://schemas.microsoft.com/office/powerpoint/2010/main" val="49024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C:\Users\skola1\Desktop\Prakticka\20211102_1126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60648"/>
            <a:ext cx="4040188" cy="186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7545" y="3068960"/>
            <a:ext cx="4032447" cy="2448272"/>
          </a:xfrm>
        </p:spPr>
        <p:txBody>
          <a:bodyPr>
            <a:normAutofit/>
          </a:bodyPr>
          <a:lstStyle/>
          <a:p>
            <a:r>
              <a:rPr lang="sk-SK" sz="2000" b="0" dirty="0"/>
              <a:t>Dĺžka vzdelávania v </a:t>
            </a:r>
            <a:r>
              <a:rPr lang="sk-SK" sz="2000" b="0" dirty="0" smtClean="0"/>
              <a:t>Praktickej </a:t>
            </a:r>
            <a:r>
              <a:rPr lang="sk-SK" sz="2000" b="0" dirty="0"/>
              <a:t>škole internátnej (odbor 6492 E</a:t>
            </a:r>
            <a:r>
              <a:rPr lang="sk-SK" sz="2000" b="0" dirty="0" smtClean="0"/>
              <a:t>) </a:t>
            </a:r>
            <a:r>
              <a:rPr lang="sk-SK" sz="2000" b="0" dirty="0"/>
              <a:t>je v trvaní 3 rokov.</a:t>
            </a:r>
            <a:r>
              <a:rPr lang="sk-SK" sz="2000" b="0" dirty="0" smtClean="0"/>
              <a:t> </a:t>
            </a:r>
          </a:p>
          <a:p>
            <a:r>
              <a:rPr lang="sk-SK" sz="2000" b="0" dirty="0"/>
              <a:t>Dokladom o získanom </a:t>
            </a:r>
            <a:r>
              <a:rPr lang="sk-SK" sz="2000" b="0" dirty="0" smtClean="0"/>
              <a:t>vzdelaní </a:t>
            </a:r>
            <a:r>
              <a:rPr lang="sk-SK" sz="2000" b="0" dirty="0"/>
              <a:t>je záverečné vysvedčenie s uvedením zamerania činností</a:t>
            </a:r>
            <a:r>
              <a:rPr lang="sk-SK" sz="2000" b="0" dirty="0" smtClean="0"/>
              <a:t>, </a:t>
            </a:r>
            <a:r>
              <a:rPr lang="sk-SK" sz="2000" b="0" dirty="0"/>
              <a:t>ktoré je žiak schopný vykonávať</a:t>
            </a:r>
            <a:r>
              <a:rPr lang="sk-SK" sz="2000" b="0" dirty="0" smtClean="0"/>
              <a:t>.</a:t>
            </a:r>
            <a:endParaRPr lang="sk-SK" dirty="0" smtClean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716015" y="332656"/>
            <a:ext cx="3744417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 smtClean="0"/>
              <a:t>Praktická </a:t>
            </a:r>
            <a:r>
              <a:rPr lang="sk-SK" sz="2000" dirty="0"/>
              <a:t>škola </a:t>
            </a:r>
            <a:r>
              <a:rPr lang="sk-SK" sz="2000" dirty="0" smtClean="0"/>
              <a:t>internátna je  zameraná </a:t>
            </a:r>
            <a:r>
              <a:rPr lang="sk-SK" sz="2000" dirty="0"/>
              <a:t>podľa záujmu žiakov </a:t>
            </a:r>
            <a:r>
              <a:rPr lang="sk-SK" sz="2000" dirty="0" smtClean="0"/>
              <a:t> predovšetkým </a:t>
            </a:r>
            <a:r>
              <a:rPr lang="sk-SK" sz="2000" dirty="0"/>
              <a:t>na </a:t>
            </a:r>
            <a:r>
              <a:rPr lang="sk-SK" sz="2000" dirty="0" smtClean="0"/>
              <a:t>tieto profilujúce</a:t>
            </a:r>
            <a:r>
              <a:rPr lang="sk-SK" sz="2000" dirty="0"/>
              <a:t>, voliteľné </a:t>
            </a:r>
            <a:r>
              <a:rPr lang="sk-SK" sz="2000" dirty="0" smtClean="0"/>
              <a:t>predmety:</a:t>
            </a:r>
          </a:p>
          <a:p>
            <a:r>
              <a:rPr lang="sk-SK" sz="2000" dirty="0" smtClean="0"/>
              <a:t>Pomocné </a:t>
            </a:r>
            <a:r>
              <a:rPr lang="sk-SK" sz="2000" dirty="0"/>
              <a:t>práce v </a:t>
            </a:r>
            <a:r>
              <a:rPr lang="sk-SK" sz="2000" dirty="0" smtClean="0"/>
              <a:t>kuchyni</a:t>
            </a:r>
          </a:p>
          <a:p>
            <a:pPr lvl="0"/>
            <a:r>
              <a:rPr lang="sk-SK" sz="2000" dirty="0" smtClean="0"/>
              <a:t>Pomocné práce v administratíve                    </a:t>
            </a:r>
          </a:p>
          <a:p>
            <a:pPr lvl="0"/>
            <a:r>
              <a:rPr lang="sk-SK" sz="2000" dirty="0" smtClean="0"/>
              <a:t>Pomocné práce v záhradníctve              a aranžovaní </a:t>
            </a:r>
          </a:p>
          <a:p>
            <a:pPr lvl="0"/>
            <a:r>
              <a:rPr lang="sk-SK" sz="2000" dirty="0" smtClean="0"/>
              <a:t>Remeselné práce</a:t>
            </a:r>
          </a:p>
          <a:p>
            <a:r>
              <a:rPr lang="sk-SK" sz="2000" dirty="0" smtClean="0"/>
              <a:t>Tkanie na tkáčskom stave</a:t>
            </a:r>
          </a:p>
        </p:txBody>
      </p:sp>
      <p:pic>
        <p:nvPicPr>
          <p:cNvPr id="7171" name="Picture 3" descr="C:\Users\skola1\Desktop\Prakticka\20211102_112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096"/>
            <a:ext cx="4106183" cy="20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0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000">
        <p:fade/>
      </p:transition>
    </mc:Choice>
    <mc:Fallback>
      <p:transition spd="med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FB1E0D"/>
                </a:solidFill>
              </a:rPr>
              <a:t>Pomocné práce v administratíve </a:t>
            </a:r>
            <a:br>
              <a:rPr lang="sk-SK" dirty="0" smtClean="0">
                <a:solidFill>
                  <a:srgbClr val="FB1E0D"/>
                </a:solidFill>
              </a:rPr>
            </a:br>
            <a:r>
              <a:rPr lang="sk-SK" dirty="0" smtClean="0">
                <a:solidFill>
                  <a:srgbClr val="FB1E0D"/>
                </a:solidFill>
              </a:rPr>
              <a:t>a službách</a:t>
            </a:r>
            <a:endParaRPr lang="sk-SK" dirty="0">
              <a:solidFill>
                <a:srgbClr val="FB1E0D"/>
              </a:solidFill>
            </a:endParaRPr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 descr="C:\Users\skola1\Downloads\received_1048201969308059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277" y="1532334"/>
            <a:ext cx="4967821" cy="27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textu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4"/>
          </p:nvPr>
        </p:nvSpPr>
        <p:spPr>
          <a:xfrm>
            <a:off x="612775" y="4437111"/>
            <a:ext cx="7852883" cy="168905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sk-SK" dirty="0"/>
              <a:t>Absolvent je pomocný odborný pracovník s kvalifikáciou v službách, administratíve, prípadne výrobných firmách. Pri práci je schopný používať štandardné jednoduché technologické postupy, predpísané materiály, suroviny, stroje a zariadenia. </a:t>
            </a:r>
          </a:p>
        </p:txBody>
      </p:sp>
      <p:sp>
        <p:nvSpPr>
          <p:cNvPr id="7" name="AutoShape 4" descr="C:\Users\skola1\Desktop\received_4973897048071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" name="AutoShape 6" descr="C:\Users\skola1\Desktop\received_49738970480717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" name="AutoShape 8" descr="C:\Users\skola1\Desktop\received_497389704807170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201" name="Picture 9" descr="C:\Users\skola1\Desktop\Snímka obrazovky 2021-12-08 1132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09" y="1556792"/>
            <a:ext cx="255204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3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half" idx="2"/>
          </p:nvPr>
        </p:nvSpPr>
        <p:spPr>
          <a:xfrm>
            <a:off x="323528" y="3068960"/>
            <a:ext cx="5544616" cy="35283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k-SK" sz="8000" dirty="0" smtClean="0"/>
              <a:t>- interaktívne </a:t>
            </a:r>
            <a:r>
              <a:rPr lang="sk-SK" sz="8000" dirty="0"/>
              <a:t>používať </a:t>
            </a:r>
            <a:endParaRPr lang="sk-SK" sz="8000" dirty="0" smtClean="0"/>
          </a:p>
          <a:p>
            <a:pPr marL="0" indent="0">
              <a:buNone/>
            </a:pPr>
            <a:r>
              <a:rPr lang="sk-SK" sz="8000" dirty="0" smtClean="0"/>
              <a:t>   vedomosti</a:t>
            </a:r>
            <a:r>
              <a:rPr lang="sk-SK" sz="8000" dirty="0"/>
              <a:t>, informačné </a:t>
            </a:r>
            <a:endParaRPr lang="sk-SK" sz="8000" dirty="0" smtClean="0"/>
          </a:p>
          <a:p>
            <a:pPr marL="0" indent="0">
              <a:buNone/>
            </a:pPr>
            <a:r>
              <a:rPr lang="sk-SK" sz="8000" dirty="0" smtClean="0"/>
              <a:t>   a </a:t>
            </a:r>
            <a:r>
              <a:rPr lang="sk-SK" sz="8000" dirty="0"/>
              <a:t>komunikačné </a:t>
            </a:r>
            <a:r>
              <a:rPr lang="sk-SK" sz="8000" dirty="0" smtClean="0"/>
              <a:t>technológie,</a:t>
            </a:r>
          </a:p>
          <a:p>
            <a:pPr marL="0" indent="0">
              <a:buNone/>
            </a:pPr>
            <a:r>
              <a:rPr lang="sk-SK" sz="8000" dirty="0" smtClean="0"/>
              <a:t>   komunikovať </a:t>
            </a:r>
            <a:r>
              <a:rPr lang="sk-SK" sz="8000" dirty="0"/>
              <a:t>v štátnom </a:t>
            </a:r>
            <a:endParaRPr lang="sk-SK" sz="8000" dirty="0" smtClean="0"/>
          </a:p>
          <a:p>
            <a:pPr marL="0" indent="0">
              <a:buNone/>
            </a:pPr>
            <a:r>
              <a:rPr lang="sk-SK" sz="8000" dirty="0" smtClean="0"/>
              <a:t>   a materinskom jazyku,</a:t>
            </a:r>
          </a:p>
          <a:p>
            <a:pPr marL="0" indent="0">
              <a:buNone/>
            </a:pPr>
            <a:r>
              <a:rPr lang="sk-SK" sz="8000" dirty="0" smtClean="0"/>
              <a:t>- pracovať </a:t>
            </a:r>
            <a:r>
              <a:rPr lang="sk-SK" sz="8000" dirty="0"/>
              <a:t>v rôznorodých </a:t>
            </a:r>
            <a:r>
              <a:rPr lang="sk-SK" sz="8000" dirty="0" smtClean="0"/>
              <a:t>skupinách,</a:t>
            </a:r>
          </a:p>
          <a:p>
            <a:pPr marL="0" indent="0">
              <a:buNone/>
            </a:pPr>
            <a:r>
              <a:rPr lang="sk-SK" sz="8000" dirty="0" smtClean="0"/>
              <a:t>- zaradiť </a:t>
            </a:r>
            <a:r>
              <a:rPr lang="sk-SK" sz="8000" dirty="0"/>
              <a:t>sa do pracovného a podnikateľského </a:t>
            </a:r>
            <a:r>
              <a:rPr lang="sk-SK" sz="8000" dirty="0" smtClean="0"/>
              <a:t>          </a:t>
            </a:r>
          </a:p>
          <a:p>
            <a:pPr marL="0" indent="0">
              <a:buNone/>
            </a:pPr>
            <a:r>
              <a:rPr lang="sk-SK" sz="8000" dirty="0" smtClean="0"/>
              <a:t>  prostredia,</a:t>
            </a:r>
          </a:p>
          <a:p>
            <a:pPr marL="0" indent="0">
              <a:buNone/>
            </a:pPr>
            <a:r>
              <a:rPr lang="sk-SK" sz="8000" dirty="0" smtClean="0"/>
              <a:t>- využívať </a:t>
            </a:r>
            <a:r>
              <a:rPr lang="sk-SK" sz="8000" dirty="0"/>
              <a:t>a pracovať s informačnými </a:t>
            </a:r>
            <a:r>
              <a:rPr lang="sk-SK" sz="8000" dirty="0" smtClean="0"/>
              <a:t> </a:t>
            </a:r>
          </a:p>
          <a:p>
            <a:pPr marL="0" indent="0">
              <a:buNone/>
            </a:pPr>
            <a:r>
              <a:rPr lang="sk-SK" sz="8000" dirty="0" smtClean="0"/>
              <a:t>   technológiami.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7" name="Zástupný symbol tex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4"/>
          </p:nvPr>
        </p:nvSpPr>
        <p:spPr>
          <a:xfrm>
            <a:off x="3347863" y="281432"/>
            <a:ext cx="5472609" cy="1995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/>
              <a:t>Po absolvovaní vzdelávacieho programu absolvent </a:t>
            </a:r>
            <a:r>
              <a:rPr lang="sk-SK" sz="2000" dirty="0" smtClean="0"/>
              <a:t>disponuje </a:t>
            </a:r>
            <a:r>
              <a:rPr lang="sk-SK" sz="2000" dirty="0"/>
              <a:t>kompetenciami:</a:t>
            </a:r>
          </a:p>
          <a:p>
            <a:pPr marL="0" lvl="0" indent="0">
              <a:buNone/>
            </a:pPr>
            <a:r>
              <a:rPr lang="sk-SK" sz="2000" dirty="0" smtClean="0"/>
              <a:t>- spôsobilosti </a:t>
            </a:r>
            <a:r>
              <a:rPr lang="sk-SK" sz="2000" dirty="0"/>
              <a:t>konať samostatne </a:t>
            </a:r>
            <a:r>
              <a:rPr lang="sk-SK" sz="2000" dirty="0" smtClean="0"/>
              <a:t>                   </a:t>
            </a:r>
          </a:p>
          <a:p>
            <a:pPr marL="0" lvl="0" indent="0">
              <a:buNone/>
            </a:pPr>
            <a:r>
              <a:rPr lang="sk-SK" sz="2000" dirty="0" smtClean="0"/>
              <a:t>   v </a:t>
            </a:r>
            <a:r>
              <a:rPr lang="sk-SK" sz="2000" dirty="0"/>
              <a:t>spoločenskom a pracovnom </a:t>
            </a:r>
            <a:r>
              <a:rPr lang="sk-SK" sz="2000" dirty="0" smtClean="0"/>
              <a:t>živote, </a:t>
            </a:r>
            <a:endParaRPr lang="sk-SK" sz="2000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9220" name="Picture 4" descr="C:\Users\skola1\Desktop\Snímka obrazovky 2021-12-08 113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1431"/>
            <a:ext cx="2471663" cy="278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skola1\Desktop\Snímka obrazovky 2021-12-08 1130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45024"/>
            <a:ext cx="2783882" cy="284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skola1\Desktop\Snímka obrazovky 2021-12-08 1135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09319"/>
            <a:ext cx="239618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83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66FF33"/>
                </a:solidFill>
              </a:rPr>
              <a:t>Služby a domáce práce</a:t>
            </a:r>
            <a:endParaRPr lang="sk-SK" dirty="0">
              <a:solidFill>
                <a:srgbClr val="66FF33"/>
              </a:solidFill>
            </a:endParaRPr>
          </a:p>
        </p:txBody>
      </p:sp>
      <p:pic>
        <p:nvPicPr>
          <p:cNvPr id="5123" name="Picture 3" descr="C:\Users\skola1\Desktop\Služby\20211102_113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24" y="1196752"/>
            <a:ext cx="4350296" cy="282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kola1\Desktop\Služby\20211102_114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3" y="4150712"/>
            <a:ext cx="4357007" cy="217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4932040" y="1196752"/>
            <a:ext cx="3528392" cy="51299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sz="2200" dirty="0" smtClean="0">
                <a:latin typeface="+mj-lt"/>
              </a:rPr>
              <a:t>Absolventi učebného odboru zvládajú </a:t>
            </a:r>
            <a:r>
              <a:rPr lang="sk-SK" sz="2200" dirty="0">
                <a:latin typeface="+mj-lt"/>
              </a:rPr>
              <a:t>práce na šijacom stroji a pomocné práce v </a:t>
            </a:r>
            <a:r>
              <a:rPr lang="sk-SK" sz="2200" dirty="0" smtClean="0">
                <a:latin typeface="+mj-lt"/>
              </a:rPr>
              <a:t>kuchyniach.</a:t>
            </a:r>
          </a:p>
          <a:p>
            <a:pPr marL="0" indent="0" algn="ctr">
              <a:buNone/>
            </a:pPr>
            <a:r>
              <a:rPr lang="sk-SK" sz="2200" dirty="0">
                <a:latin typeface="+mj-lt"/>
              </a:rPr>
              <a:t>Dokážu zhotoviť rôzne výrobky ručných prác ako napr. výšivky, pletené, háčkované a tkané výrobky</a:t>
            </a:r>
            <a:r>
              <a:rPr lang="sk-SK" sz="2200" dirty="0" smtClean="0">
                <a:latin typeface="+mj-lt"/>
              </a:rPr>
              <a:t>.</a:t>
            </a:r>
            <a:endParaRPr lang="sk-SK" sz="2200" dirty="0">
              <a:latin typeface="+mj-lt"/>
            </a:endParaRPr>
          </a:p>
          <a:p>
            <a:pPr marL="0" indent="0" algn="ctr">
              <a:buNone/>
            </a:pPr>
            <a:r>
              <a:rPr lang="sk-SK" sz="2200" dirty="0">
                <a:latin typeface="+mj-lt"/>
              </a:rPr>
              <a:t>V penziónoch a rekreačných zariadeniach absolventi dokážu samostatne zvládnuť upratovanie izieb </a:t>
            </a:r>
            <a:r>
              <a:rPr lang="sk-SK" sz="2200" dirty="0" smtClean="0">
                <a:latin typeface="+mj-lt"/>
              </a:rPr>
              <a:t>                    a spoločných </a:t>
            </a:r>
            <a:r>
              <a:rPr lang="sk-SK" sz="2200" dirty="0">
                <a:latin typeface="+mj-lt"/>
              </a:rPr>
              <a:t>priestorov, pomocné práce pri prestieraní stolov ako aj pranie </a:t>
            </a:r>
            <a:r>
              <a:rPr lang="sk-SK" sz="2200" dirty="0" smtClean="0">
                <a:latin typeface="+mj-lt"/>
              </a:rPr>
              <a:t> a </a:t>
            </a:r>
            <a:r>
              <a:rPr lang="sk-SK" sz="2200" dirty="0">
                <a:latin typeface="+mj-lt"/>
              </a:rPr>
              <a:t>žehlenie.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6947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 descr="C:\Users\skola1\Desktop\Služby\IMG-cfc3376ae000ff8d7363d236b2acb581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5449"/>
            <a:ext cx="3554347" cy="26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7545" y="260648"/>
            <a:ext cx="8219256" cy="59766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Odborná zložka vzdelávania poskytuje žiakovi základné vedomosti o estetike odievania, o základoch strojového šitia, žehlenia, o základoch kreslenia strihov a strihania odevných výrobkov. Učí žiakov šetriť materiál, dodržiavať zásady bezpečnosti, hygieny, protipožiarnej ochrany a starostlivosti </a:t>
            </a:r>
            <a:endParaRPr lang="sk-SK" dirty="0" smtClean="0"/>
          </a:p>
          <a:p>
            <a:pPr marL="0" indent="0" algn="just">
              <a:buNone/>
            </a:pPr>
            <a:r>
              <a:rPr lang="sk-SK" dirty="0" smtClean="0"/>
              <a:t>o </a:t>
            </a:r>
            <a:r>
              <a:rPr lang="sk-SK" dirty="0"/>
              <a:t>životné prostredie. </a:t>
            </a:r>
            <a:r>
              <a:rPr lang="sk-SK" dirty="0" smtClean="0"/>
              <a:t>                     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Absolvent </a:t>
            </a:r>
            <a:r>
              <a:rPr lang="sk-SK" dirty="0"/>
              <a:t>učebného </a:t>
            </a:r>
            <a:r>
              <a:rPr lang="sk-SK" dirty="0" smtClean="0"/>
              <a:t>odboru                    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    získa </a:t>
            </a:r>
            <a:r>
              <a:rPr lang="sk-SK" dirty="0"/>
              <a:t>základné poznatky </a:t>
            </a:r>
            <a:r>
              <a:rPr lang="sk-SK" dirty="0" smtClean="0"/>
              <a:t>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 o zásadách </a:t>
            </a:r>
            <a:r>
              <a:rPr lang="sk-SK" dirty="0"/>
              <a:t>správnej výživy, </a:t>
            </a:r>
            <a:endParaRPr lang="sk-SK" dirty="0" smtClean="0"/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 prípravy </a:t>
            </a:r>
            <a:r>
              <a:rPr lang="sk-SK" dirty="0"/>
              <a:t>jedál, organizácie </a:t>
            </a:r>
            <a:endParaRPr lang="sk-SK" dirty="0" smtClean="0"/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práce </a:t>
            </a:r>
            <a:r>
              <a:rPr lang="sk-SK" dirty="0"/>
              <a:t>v kuchyni, o stolovaní, </a:t>
            </a:r>
            <a:endParaRPr lang="sk-SK" dirty="0" smtClean="0"/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 stolovom </a:t>
            </a:r>
            <a:r>
              <a:rPr lang="sk-SK" dirty="0"/>
              <a:t>inventári a jeho </a:t>
            </a:r>
            <a:endParaRPr lang="sk-SK" dirty="0" smtClean="0"/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           použití </a:t>
            </a:r>
            <a:r>
              <a:rPr lang="sk-SK" dirty="0"/>
              <a:t>v praxi. </a:t>
            </a:r>
          </a:p>
        </p:txBody>
      </p:sp>
    </p:spTree>
    <p:extLst>
      <p:ext uri="{BB962C8B-B14F-4D97-AF65-F5344CB8AC3E}">
        <p14:creationId xmlns:p14="http://schemas.microsoft.com/office/powerpoint/2010/main" val="428548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000">
        <p:fade/>
      </p:transition>
    </mc:Choice>
    <mc:Fallback>
      <p:transition spd="med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</a:rPr>
              <a:t>Košikárska výroba</a:t>
            </a:r>
            <a:endParaRPr lang="sk-SK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9" name="Picture 5" descr="C:\Users\skola1\Desktop\kos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6" y="4077072"/>
            <a:ext cx="3200847" cy="212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quarter" idx="3"/>
          </p:nvPr>
        </p:nvSpPr>
        <p:spPr>
          <a:xfrm>
            <a:off x="6084168" y="1387956"/>
            <a:ext cx="2602632" cy="2113052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4"/>
          </p:nvPr>
        </p:nvSpPr>
        <p:spPr>
          <a:xfrm>
            <a:off x="4860032" y="1052736"/>
            <a:ext cx="4104456" cy="55446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1800" dirty="0" smtClean="0"/>
              <a:t>Absolventi sú schopní vykonávať jednoduché  odborné a </a:t>
            </a:r>
            <a:r>
              <a:rPr lang="sk-SK" sz="1800" dirty="0"/>
              <a:t>pomocné </a:t>
            </a:r>
            <a:r>
              <a:rPr lang="sk-SK" sz="1800" dirty="0" smtClean="0"/>
              <a:t>práce   v </a:t>
            </a:r>
            <a:r>
              <a:rPr lang="sk-SK" sz="1800" dirty="0"/>
              <a:t>celom odvetví spracúvania dreva </a:t>
            </a:r>
            <a:r>
              <a:rPr lang="sk-SK" sz="1800" dirty="0" smtClean="0"/>
              <a:t>            a </a:t>
            </a:r>
            <a:r>
              <a:rPr lang="sk-SK" sz="1800" dirty="0"/>
              <a:t>textilu ako kvalifikovaní pomocní </a:t>
            </a:r>
            <a:r>
              <a:rPr lang="sk-SK" sz="1800" dirty="0" smtClean="0"/>
              <a:t>robotníci.</a:t>
            </a:r>
          </a:p>
          <a:p>
            <a:pPr marL="0" indent="0">
              <a:buNone/>
            </a:pPr>
            <a:r>
              <a:rPr lang="sk-SK" sz="1800" dirty="0"/>
              <a:t>P</a:t>
            </a:r>
            <a:r>
              <a:rPr lang="sk-SK" sz="1800" dirty="0" smtClean="0"/>
              <a:t>ožadované zručnosti:</a:t>
            </a:r>
          </a:p>
          <a:p>
            <a:pPr>
              <a:buFontTx/>
              <a:buChar char="-"/>
            </a:pPr>
            <a:r>
              <a:rPr lang="sk-SK" sz="1800" dirty="0" smtClean="0"/>
              <a:t>spracovať </a:t>
            </a:r>
            <a:r>
              <a:rPr lang="sk-SK" sz="1800" dirty="0" err="1" smtClean="0"/>
              <a:t>výpletové</a:t>
            </a:r>
            <a:r>
              <a:rPr lang="sk-SK" sz="1800" dirty="0" smtClean="0"/>
              <a:t> materiály,</a:t>
            </a:r>
            <a:r>
              <a:rPr lang="sk-SK" sz="1800" dirty="0"/>
              <a:t> zbierať, rezať , strihať, viazať, triediť, ošetrovať vŕbové </a:t>
            </a:r>
            <a:r>
              <a:rPr lang="sk-SK" sz="1800" dirty="0" smtClean="0"/>
              <a:t>prútie,</a:t>
            </a:r>
            <a:r>
              <a:rPr lang="sk-SK" sz="1800" dirty="0"/>
              <a:t> </a:t>
            </a:r>
            <a:r>
              <a:rPr lang="sk-SK" sz="1800" dirty="0" smtClean="0"/>
              <a:t>       </a:t>
            </a:r>
          </a:p>
          <a:p>
            <a:pPr>
              <a:buFontTx/>
              <a:buChar char="-"/>
            </a:pPr>
            <a:r>
              <a:rPr lang="sk-SK" sz="1800" dirty="0" smtClean="0"/>
              <a:t>pripraviť </a:t>
            </a:r>
            <a:r>
              <a:rPr lang="sk-SK" sz="1800" dirty="0"/>
              <a:t>si náradie, nástroje, pomôcky a používať ich pri </a:t>
            </a:r>
            <a:r>
              <a:rPr lang="sk-SK" sz="1800" dirty="0" smtClean="0"/>
              <a:t>spracovaní,</a:t>
            </a:r>
          </a:p>
          <a:p>
            <a:pPr>
              <a:buFontTx/>
              <a:buChar char="-"/>
            </a:pPr>
            <a:r>
              <a:rPr lang="sk-SK" sz="1800" dirty="0"/>
              <a:t>zhotoviť jednoduché výplety </a:t>
            </a:r>
            <a:r>
              <a:rPr lang="sk-SK" sz="1800" dirty="0" smtClean="0"/>
              <a:t>             na </a:t>
            </a:r>
            <a:r>
              <a:rPr lang="sk-SK" sz="1800" dirty="0"/>
              <a:t>drevenom dne a drevenej kostre rozličnými </a:t>
            </a:r>
            <a:r>
              <a:rPr lang="sk-SK" sz="1800" dirty="0" err="1" smtClean="0"/>
              <a:t>vypletovými</a:t>
            </a:r>
            <a:r>
              <a:rPr lang="sk-SK" sz="1800" dirty="0" smtClean="0"/>
              <a:t> materiálmi,</a:t>
            </a:r>
          </a:p>
          <a:p>
            <a:pPr>
              <a:buFontTx/>
              <a:buChar char="-"/>
            </a:pPr>
            <a:r>
              <a:rPr lang="sk-SK" sz="1800" dirty="0"/>
              <a:t>v</a:t>
            </a:r>
            <a:r>
              <a:rPr lang="sk-SK" sz="1800" dirty="0" smtClean="0"/>
              <a:t>yužiť zložitejšie </a:t>
            </a:r>
            <a:r>
              <a:rPr lang="sk-SK" sz="1800" dirty="0"/>
              <a:t>technologické postupy </a:t>
            </a:r>
            <a:r>
              <a:rPr lang="sk-SK" sz="1800" dirty="0" smtClean="0"/>
              <a:t>výroby pri</a:t>
            </a:r>
            <a:r>
              <a:rPr lang="sk-SK" sz="1800" dirty="0"/>
              <a:t> </a:t>
            </a:r>
            <a:r>
              <a:rPr lang="sk-SK" sz="1800" dirty="0" smtClean="0"/>
              <a:t>pletení  košov, tácok, opletaní </a:t>
            </a:r>
            <a:r>
              <a:rPr lang="sk-SK" sz="1800" dirty="0" err="1" smtClean="0"/>
              <a:t>fľaší</a:t>
            </a:r>
            <a:r>
              <a:rPr lang="sk-SK" sz="1800" dirty="0" smtClean="0"/>
              <a:t>,</a:t>
            </a:r>
          </a:p>
          <a:p>
            <a:pPr>
              <a:buFontTx/>
              <a:buChar char="-"/>
            </a:pPr>
            <a:r>
              <a:rPr lang="sk-SK" sz="1800" dirty="0" smtClean="0"/>
              <a:t>zhotoviť </a:t>
            </a:r>
            <a:r>
              <a:rPr lang="sk-SK" sz="1800" dirty="0"/>
              <a:t>jednoduché ozdobné výplety a </a:t>
            </a:r>
            <a:r>
              <a:rPr lang="sk-SK" sz="1800" dirty="0" smtClean="0"/>
              <a:t>uzávierky.</a:t>
            </a:r>
            <a:endParaRPr lang="sk-SK" sz="1800" dirty="0"/>
          </a:p>
          <a:p>
            <a:pPr>
              <a:buFontTx/>
              <a:buChar char="-"/>
            </a:pPr>
            <a:endParaRPr lang="sk-SK" sz="2000" dirty="0"/>
          </a:p>
          <a:p>
            <a:pPr marL="0" indent="0" algn="just">
              <a:buNone/>
            </a:pPr>
            <a:endParaRPr lang="sk-SK" sz="2000" b="1" dirty="0"/>
          </a:p>
        </p:txBody>
      </p:sp>
      <p:pic>
        <p:nvPicPr>
          <p:cNvPr id="1027" name="Picture 3" descr="C:\Users\skola1\Desktop\image00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kola1\Desktop\image0000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81202"/>
            <a:ext cx="2232248" cy="27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58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0">
        <p:fade/>
      </p:transition>
    </mc:Choice>
    <mc:Fallback>
      <p:transition spd="med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3366CC"/>
                </a:solidFill>
              </a:rPr>
              <a:t>Organizačné zložky SŠI Komenského 3</a:t>
            </a:r>
            <a:endParaRPr lang="sk-SK" sz="2800" dirty="0">
              <a:solidFill>
                <a:srgbClr val="3366CC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sz="2800" dirty="0"/>
              <a:t>(</a:t>
            </a:r>
            <a:r>
              <a:rPr lang="sk-SK" sz="2800" dirty="0" smtClean="0"/>
              <a:t>v sídle školy)</a:t>
            </a:r>
          </a:p>
          <a:p>
            <a:pPr marL="0" indent="0">
              <a:buNone/>
            </a:pPr>
            <a:r>
              <a:rPr lang="sk-SK" sz="2800" b="1" dirty="0" smtClean="0"/>
              <a:t>Špeciálna materská škola</a:t>
            </a:r>
          </a:p>
          <a:p>
            <a:pPr marL="0" lvl="0" indent="0">
              <a:buNone/>
            </a:pPr>
            <a:r>
              <a:rPr lang="sk-SK" sz="2800" b="1" dirty="0" smtClean="0"/>
              <a:t>Špeciálna základná škola pre žiakov s telesným postihnutím internátna</a:t>
            </a:r>
            <a:r>
              <a:rPr lang="sk-SK" sz="2800" dirty="0" smtClean="0"/>
              <a:t>, </a:t>
            </a:r>
            <a:r>
              <a:rPr lang="sk-SK" sz="2800" dirty="0"/>
              <a:t>ktorá sa ďalej vnútorne člení na triedy podľa stupňa mentálneho postihnutia:</a:t>
            </a:r>
          </a:p>
          <a:p>
            <a:pPr marL="0" lvl="0" indent="0">
              <a:buNone/>
            </a:pPr>
            <a:r>
              <a:rPr lang="sk-SK" sz="2800" dirty="0" smtClean="0"/>
              <a:t>- triedy </a:t>
            </a:r>
            <a:r>
              <a:rPr lang="sk-SK" sz="2800" dirty="0"/>
              <a:t>variantu A pre žiakov s ľahkým stupňom mentálneho  </a:t>
            </a:r>
            <a:r>
              <a:rPr lang="sk-SK" sz="2800" dirty="0" smtClean="0"/>
              <a:t>postihnutia,</a:t>
            </a:r>
            <a:endParaRPr lang="sk-SK" sz="2800" dirty="0"/>
          </a:p>
          <a:p>
            <a:pPr marL="0" lvl="0" indent="0">
              <a:buNone/>
            </a:pPr>
            <a:r>
              <a:rPr lang="sk-SK" sz="2800" dirty="0" smtClean="0"/>
              <a:t>- triedy </a:t>
            </a:r>
            <a:r>
              <a:rPr lang="sk-SK" sz="2800" dirty="0"/>
              <a:t>variantu B pre žiakov so  stredným stupňom  mentálneho </a:t>
            </a:r>
            <a:r>
              <a:rPr lang="sk-SK" sz="2800" dirty="0" smtClean="0"/>
              <a:t>postihnutia,</a:t>
            </a:r>
            <a:endParaRPr lang="sk-SK" sz="2800" dirty="0"/>
          </a:p>
          <a:p>
            <a:pPr marL="0" lvl="0" indent="0">
              <a:buNone/>
            </a:pPr>
            <a:r>
              <a:rPr lang="sk-SK" sz="2800" dirty="0" smtClean="0"/>
              <a:t>- triedy </a:t>
            </a:r>
            <a:r>
              <a:rPr lang="sk-SK" sz="2800" dirty="0"/>
              <a:t>variantu C pre žiakov s ťažkým alebo hlbokým stupňom mentálneho </a:t>
            </a:r>
            <a:r>
              <a:rPr lang="sk-SK" sz="2800" dirty="0" smtClean="0"/>
              <a:t>postihnutia, </a:t>
            </a:r>
            <a:endParaRPr lang="sk-SK" sz="2800" dirty="0"/>
          </a:p>
          <a:p>
            <a:pPr marL="0" lvl="0" indent="0">
              <a:buNone/>
            </a:pPr>
            <a:r>
              <a:rPr lang="sk-SK" sz="2800" dirty="0" smtClean="0"/>
              <a:t>- triedy </a:t>
            </a:r>
            <a:r>
              <a:rPr lang="sk-SK" sz="2800" dirty="0"/>
              <a:t>s individuálnym vzdelávacím programom pre žiakov s </a:t>
            </a:r>
            <a:r>
              <a:rPr lang="sk-SK" sz="2800" dirty="0" err="1" smtClean="0"/>
              <a:t>autizmom</a:t>
            </a:r>
            <a:r>
              <a:rPr lang="sk-SK" sz="2800" dirty="0"/>
              <a:t> </a:t>
            </a:r>
            <a:r>
              <a:rPr lang="sk-SK" sz="2800" dirty="0" smtClean="0"/>
              <a:t>alebo </a:t>
            </a:r>
            <a:r>
              <a:rPr lang="sk-SK" sz="2800" dirty="0"/>
              <a:t>ďalšími </a:t>
            </a:r>
            <a:r>
              <a:rPr lang="sk-SK" sz="2800" dirty="0" err="1"/>
              <a:t>pervazívnymi</a:t>
            </a:r>
            <a:r>
              <a:rPr lang="sk-SK" sz="2800" dirty="0"/>
              <a:t> vývinovými poruchami </a:t>
            </a:r>
            <a:r>
              <a:rPr lang="sk-SK" sz="2800" dirty="0" smtClean="0"/>
              <a:t>   s </a:t>
            </a:r>
            <a:r>
              <a:rPr lang="sk-SK" sz="2800" dirty="0"/>
              <a:t>mentálnym </a:t>
            </a:r>
            <a:r>
              <a:rPr lang="sk-SK" sz="2800" dirty="0" smtClean="0"/>
              <a:t>postihnutím.</a:t>
            </a:r>
            <a:endParaRPr lang="sk-SK" sz="2800" dirty="0"/>
          </a:p>
          <a:p>
            <a:pPr marL="0" indent="0">
              <a:buNone/>
            </a:pPr>
            <a:endParaRPr lang="sk-SK" sz="2800" dirty="0" smtClean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7948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000">
        <p:fade/>
      </p:transition>
    </mc:Choice>
    <mc:Fallback>
      <p:transition spd="med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046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b="1" dirty="0"/>
              <a:t>Odborné učilište pre žiakov s telesným postihnutím internátne </a:t>
            </a:r>
            <a:r>
              <a:rPr lang="sk-SK" dirty="0"/>
              <a:t>poskytuje </a:t>
            </a:r>
            <a:r>
              <a:rPr lang="sk-SK" dirty="0" smtClean="0"/>
              <a:t>nižšie </a:t>
            </a:r>
            <a:r>
              <a:rPr lang="sk-SK" dirty="0"/>
              <a:t>stredné odborné vzdelávanie v učebnom </a:t>
            </a:r>
            <a:r>
              <a:rPr lang="sk-SK" dirty="0" smtClean="0"/>
              <a:t>odbore: </a:t>
            </a:r>
          </a:p>
          <a:p>
            <a:pPr marL="0" indent="0">
              <a:buNone/>
            </a:pPr>
            <a:r>
              <a:rPr lang="sk-SK" b="1" dirty="0"/>
              <a:t>64 79 G </a:t>
            </a:r>
            <a:r>
              <a:rPr lang="sk-SK" b="1" dirty="0" smtClean="0"/>
              <a:t>- Pomocné </a:t>
            </a:r>
            <a:r>
              <a:rPr lang="sk-SK" b="1" dirty="0"/>
              <a:t>práce v administratíve </a:t>
            </a:r>
          </a:p>
          <a:p>
            <a:pPr marL="0" indent="0">
              <a:buNone/>
            </a:pPr>
            <a:r>
              <a:rPr lang="sk-SK" b="1" dirty="0" smtClean="0"/>
              <a:t>a službách</a:t>
            </a:r>
          </a:p>
          <a:p>
            <a:pPr marL="0" indent="0">
              <a:buNone/>
            </a:pPr>
            <a:r>
              <a:rPr lang="sk-SK" b="1" dirty="0"/>
              <a:t>6494 </a:t>
            </a:r>
            <a:r>
              <a:rPr lang="sk-SK" b="1" dirty="0" smtClean="0"/>
              <a:t>G - Služby </a:t>
            </a:r>
            <a:r>
              <a:rPr lang="sk-SK" b="1" dirty="0"/>
              <a:t>a domáce práce</a:t>
            </a:r>
            <a:endParaRPr lang="sk-SK" b="1" dirty="0" smtClean="0"/>
          </a:p>
          <a:p>
            <a:pPr marL="0" indent="0">
              <a:buNone/>
            </a:pPr>
            <a:r>
              <a:rPr lang="sk-SK" b="1" dirty="0" smtClean="0"/>
              <a:t>33822 </a:t>
            </a:r>
            <a:r>
              <a:rPr lang="sk-SK" b="1" dirty="0"/>
              <a:t>G - </a:t>
            </a:r>
            <a:r>
              <a:rPr lang="sk-SK" b="1" dirty="0" smtClean="0"/>
              <a:t>Košikárska výroba</a:t>
            </a:r>
          </a:p>
          <a:p>
            <a:pPr marL="0" indent="0">
              <a:buNone/>
            </a:pPr>
            <a:r>
              <a:rPr lang="sk-SK" dirty="0"/>
              <a:t>A</a:t>
            </a:r>
            <a:r>
              <a:rPr lang="sk-SK" dirty="0" smtClean="0"/>
              <a:t>bsolvovaním </a:t>
            </a:r>
            <a:r>
              <a:rPr lang="sk-SK" dirty="0"/>
              <a:t>posledného </a:t>
            </a:r>
            <a:r>
              <a:rPr lang="sk-SK" dirty="0" smtClean="0"/>
              <a:t>ročníka </a:t>
            </a:r>
            <a:r>
              <a:rPr lang="sk-SK" dirty="0"/>
              <a:t>v odbornom učilišti, </a:t>
            </a:r>
            <a:r>
              <a:rPr lang="sk-SK" dirty="0" smtClean="0"/>
              <a:t>žiak získava podľa </a:t>
            </a:r>
            <a:r>
              <a:rPr lang="sk-SK" dirty="0"/>
              <a:t>stupňa zvládnutia príslušných kritérií výkonov </a:t>
            </a:r>
            <a:r>
              <a:rPr lang="sk-SK" dirty="0" smtClean="0"/>
              <a:t>a </a:t>
            </a:r>
            <a:r>
              <a:rPr lang="sk-SK" dirty="0"/>
              <a:t>posudzovania kvalifikácie na výkon pracovných </a:t>
            </a:r>
            <a:r>
              <a:rPr lang="sk-SK" dirty="0" smtClean="0"/>
              <a:t>činností, </a:t>
            </a:r>
            <a:r>
              <a:rPr lang="sk-SK" dirty="0"/>
              <a:t>doklad o získanom vzdelaní </a:t>
            </a:r>
            <a:r>
              <a:rPr lang="sk-SK" dirty="0" smtClean="0"/>
              <a:t>: </a:t>
            </a:r>
            <a:endParaRPr lang="sk-SK" dirty="0"/>
          </a:p>
          <a:p>
            <a:pPr marL="0" lvl="0" indent="0">
              <a:buNone/>
            </a:pPr>
            <a:r>
              <a:rPr lang="sk-SK" dirty="0" smtClean="0"/>
              <a:t>- vysvedčenie </a:t>
            </a:r>
            <a:r>
              <a:rPr lang="sk-SK" dirty="0"/>
              <a:t>a osvedčenie </a:t>
            </a:r>
            <a:r>
              <a:rPr lang="sk-SK" dirty="0" smtClean="0"/>
              <a:t>o zaškolení, </a:t>
            </a:r>
            <a:endParaRPr lang="sk-SK" dirty="0"/>
          </a:p>
          <a:p>
            <a:pPr marL="0" lvl="0" indent="0">
              <a:buNone/>
            </a:pPr>
            <a:r>
              <a:rPr lang="sk-SK" dirty="0" smtClean="0"/>
              <a:t>- vysvedčenie </a:t>
            </a:r>
            <a:r>
              <a:rPr lang="sk-SK" dirty="0"/>
              <a:t>a osvedčenie o zaučení, </a:t>
            </a:r>
          </a:p>
          <a:p>
            <a:pPr marL="0" lvl="0" indent="0">
              <a:buNone/>
            </a:pPr>
            <a:r>
              <a:rPr lang="sk-SK" dirty="0" smtClean="0"/>
              <a:t>- vysvedčenie </a:t>
            </a:r>
            <a:r>
              <a:rPr lang="sk-SK" dirty="0"/>
              <a:t>o záverečnej skúške, dodatok </a:t>
            </a:r>
            <a:r>
              <a:rPr lang="sk-SK" dirty="0" smtClean="0"/>
              <a:t>k </a:t>
            </a:r>
            <a:r>
              <a:rPr lang="sk-SK" dirty="0"/>
              <a:t>vysvedčeniu </a:t>
            </a:r>
            <a:r>
              <a:rPr lang="sk-SK" dirty="0" smtClean="0"/>
              <a:t> </a:t>
            </a:r>
          </a:p>
          <a:p>
            <a:pPr marL="0" lvl="0" indent="0">
              <a:buNone/>
            </a:pPr>
            <a:r>
              <a:rPr lang="sk-SK" dirty="0"/>
              <a:t> </a:t>
            </a:r>
            <a:r>
              <a:rPr lang="sk-SK" dirty="0" smtClean="0"/>
              <a:t>  o </a:t>
            </a:r>
            <a:r>
              <a:rPr lang="sk-SK" dirty="0"/>
              <a:t>záverečnej skúške a výučný list.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7451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0">
        <p:fade/>
      </p:transition>
    </mc:Choice>
    <mc:Fallback>
      <p:transition spd="med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>
              <a:solidFill>
                <a:srgbClr val="FB1E0D"/>
              </a:solidFill>
            </a:endParaRPr>
          </a:p>
        </p:txBody>
      </p:sp>
      <p:pic>
        <p:nvPicPr>
          <p:cNvPr id="1027" name="Picture 3" descr="C:\Users\skola1\Desktop\20211126_075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09391"/>
            <a:ext cx="4392488" cy="409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59632" y="4700912"/>
            <a:ext cx="6756608" cy="1824432"/>
          </a:xfrm>
        </p:spPr>
        <p:txBody>
          <a:bodyPr>
            <a:prstTxWarp prst="textInflateBottom">
              <a:avLst/>
            </a:prstTxWarp>
          </a:bodyPr>
          <a:lstStyle/>
          <a:p>
            <a:pPr marL="0" indent="0">
              <a:buNone/>
            </a:pPr>
            <a:r>
              <a:rPr lang="sk-SK" dirty="0" smtClean="0">
                <a:solidFill>
                  <a:srgbClr val="FB1E0D"/>
                </a:solidFill>
              </a:rPr>
              <a:t>Ďakujeme za pozornosť</a:t>
            </a:r>
            <a:endParaRPr lang="sk-SK" dirty="0">
              <a:solidFill>
                <a:srgbClr val="FB1E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8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 smtClean="0">
                <a:solidFill>
                  <a:srgbClr val="00B050"/>
                </a:solidFill>
              </a:rPr>
              <a:t>Špeciálna materská škola (ŠMŠ)</a:t>
            </a:r>
            <a:endParaRPr lang="sk-SK" sz="4000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skola1\Desktop\received_277203851006932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548" y="1124744"/>
            <a:ext cx="4038600" cy="30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dirty="0" smtClean="0"/>
              <a:t>ŠMŠ poskytuje </a:t>
            </a:r>
            <a:r>
              <a:rPr lang="sk-SK" dirty="0" err="1" smtClean="0"/>
              <a:t>predprimárne</a:t>
            </a:r>
            <a:r>
              <a:rPr lang="sk-SK" dirty="0" smtClean="0"/>
              <a:t> vzdelávanie </a:t>
            </a:r>
            <a:r>
              <a:rPr lang="sk-SK" dirty="0"/>
              <a:t> </a:t>
            </a:r>
            <a:r>
              <a:rPr lang="sk-SK" dirty="0" smtClean="0"/>
              <a:t> a výchovu deťom so </a:t>
            </a:r>
            <a:r>
              <a:rPr lang="sk-SK" dirty="0"/>
              <a:t>zdravotným </a:t>
            </a:r>
            <a:r>
              <a:rPr lang="sk-SK" dirty="0" smtClean="0"/>
              <a:t>znevýhodnením</a:t>
            </a:r>
            <a:r>
              <a:rPr lang="sk-SK" dirty="0"/>
              <a:t> </a:t>
            </a:r>
            <a:r>
              <a:rPr lang="sk-SK" dirty="0" smtClean="0"/>
              <a:t>vo veku </a:t>
            </a:r>
            <a:r>
              <a:rPr lang="sk-SK" dirty="0"/>
              <a:t>od 2 do </a:t>
            </a:r>
            <a:r>
              <a:rPr lang="sk-SK" dirty="0" smtClean="0"/>
              <a:t>7 rokov.</a:t>
            </a:r>
          </a:p>
          <a:p>
            <a:pPr marL="0" indent="0">
              <a:buNone/>
            </a:pPr>
            <a:r>
              <a:rPr lang="sk-SK" dirty="0"/>
              <a:t>V</a:t>
            </a:r>
            <a:r>
              <a:rPr lang="sk-SK" dirty="0" smtClean="0"/>
              <a:t>ýchovno-vzdelávací </a:t>
            </a:r>
            <a:r>
              <a:rPr lang="sk-SK" dirty="0"/>
              <a:t>proces sa uskutočňuje formou celodennej alebo poldennej prevádzky a je prispôsobený individuálnym potrebám, možnostiam a schopnostiam </a:t>
            </a:r>
            <a:r>
              <a:rPr lang="sk-SK" dirty="0" smtClean="0"/>
              <a:t>detí.</a:t>
            </a:r>
            <a:endParaRPr lang="sk-SK" dirty="0"/>
          </a:p>
        </p:txBody>
      </p:sp>
      <p:pic>
        <p:nvPicPr>
          <p:cNvPr id="2051" name="Picture 3" descr="C:\Users\skola1\Desktop\received_24785341066542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" y="4321691"/>
            <a:ext cx="3627825" cy="222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94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 descr="C:\Users\skola1\Desktop\IMG_20211129_0958268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140968"/>
            <a:ext cx="2452255" cy="326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2915816" y="260648"/>
            <a:ext cx="5770984" cy="626469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k-SK" b="1" dirty="0"/>
              <a:t>C</a:t>
            </a:r>
            <a:r>
              <a:rPr lang="sk-SK" b="1" dirty="0" smtClean="0"/>
              <a:t>ieľom </a:t>
            </a:r>
            <a:r>
              <a:rPr lang="sk-SK" b="1" dirty="0"/>
              <a:t>výchovy a vzdelávania v </a:t>
            </a:r>
            <a:r>
              <a:rPr lang="sk-SK" b="1" dirty="0" smtClean="0"/>
              <a:t>je:</a:t>
            </a:r>
          </a:p>
          <a:p>
            <a:pPr marL="0" indent="0">
              <a:buNone/>
            </a:pPr>
            <a:r>
              <a:rPr lang="sk-SK" dirty="0" smtClean="0"/>
              <a:t>- napĺňať </a:t>
            </a:r>
            <a:r>
              <a:rPr lang="sk-SK" dirty="0"/>
              <a:t>potrebu dieťaťa po sociálnom </a:t>
            </a:r>
            <a:r>
              <a:rPr lang="sk-SK" dirty="0" smtClean="0"/>
              <a:t>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kontakte </a:t>
            </a:r>
            <a:r>
              <a:rPr lang="sk-SK" dirty="0"/>
              <a:t>s rovesníkmi,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- uľahčiť </a:t>
            </a:r>
            <a:r>
              <a:rPr lang="sk-SK" dirty="0"/>
              <a:t>dieťaťu plynulú adaptáciu na </a:t>
            </a:r>
            <a:r>
              <a:rPr lang="sk-SK" dirty="0" smtClean="0"/>
              <a:t>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zmenené </a:t>
            </a:r>
            <a:r>
              <a:rPr lang="sk-SK" dirty="0"/>
              <a:t>prostredie,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- systematicky </a:t>
            </a:r>
            <a:r>
              <a:rPr lang="sk-SK" dirty="0"/>
              <a:t>a cieľavedome rozvíjať </a:t>
            </a:r>
            <a:endParaRPr lang="sk-SK" dirty="0" smtClean="0"/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osobnosť </a:t>
            </a:r>
            <a:r>
              <a:rPr lang="sk-SK" dirty="0"/>
              <a:t>dieťaťa. </a:t>
            </a:r>
            <a:endParaRPr lang="sk-SK" dirty="0" smtClean="0"/>
          </a:p>
          <a:p>
            <a:pPr marL="0" indent="0">
              <a:buNone/>
            </a:pPr>
            <a:r>
              <a:rPr lang="sk-SK" b="1" dirty="0"/>
              <a:t>P</a:t>
            </a:r>
            <a:r>
              <a:rPr lang="sk-SK" b="1" dirty="0" smtClean="0"/>
              <a:t>odporuje </a:t>
            </a:r>
            <a:r>
              <a:rPr lang="sk-SK" b="1" dirty="0"/>
              <a:t>osobnostný rozvoj detí v </a:t>
            </a:r>
            <a:r>
              <a:rPr lang="sk-SK" b="1" dirty="0" smtClean="0"/>
              <a:t>oblasti:</a:t>
            </a:r>
          </a:p>
          <a:p>
            <a:pPr marL="0" indent="0">
              <a:buNone/>
            </a:pPr>
            <a:r>
              <a:rPr lang="sk-SK" dirty="0" smtClean="0"/>
              <a:t>- sociálno-emocionálnej</a:t>
            </a:r>
            <a:r>
              <a:rPr lang="sk-SK" dirty="0"/>
              <a:t>, </a:t>
            </a:r>
          </a:p>
          <a:p>
            <a:pPr marL="0" indent="0">
              <a:buNone/>
            </a:pPr>
            <a:r>
              <a:rPr lang="sk-SK" dirty="0" smtClean="0"/>
              <a:t>- intelektuálnej</a:t>
            </a:r>
            <a:r>
              <a:rPr lang="sk-SK" dirty="0"/>
              <a:t>,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- telesnej</a:t>
            </a:r>
            <a:r>
              <a:rPr lang="sk-SK" dirty="0"/>
              <a:t>,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- morálnej</a:t>
            </a:r>
            <a:r>
              <a:rPr lang="sk-SK" dirty="0"/>
              <a:t>,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- estetickej</a:t>
            </a:r>
            <a:r>
              <a:rPr lang="sk-SK" dirty="0"/>
              <a:t>, </a:t>
            </a:r>
            <a:endParaRPr lang="sk-SK" dirty="0" smtClean="0"/>
          </a:p>
          <a:p>
            <a:pPr marL="0" indent="0">
              <a:buNone/>
            </a:pPr>
            <a:r>
              <a:rPr lang="sk-SK" smtClean="0"/>
              <a:t>- rozvíja </a:t>
            </a:r>
            <a:r>
              <a:rPr lang="sk-SK" dirty="0" smtClean="0"/>
              <a:t>ich sociálne schopnosti                 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a komunikačné zručnosti</a:t>
            </a:r>
            <a:r>
              <a:rPr lang="sk-SK" dirty="0"/>
              <a:t>.</a:t>
            </a:r>
          </a:p>
        </p:txBody>
      </p:sp>
      <p:pic>
        <p:nvPicPr>
          <p:cNvPr id="5" name="Picture 4" descr="C:\Users\skola1\Desktop\received_73982234697355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448272" cy="27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5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000">
        <p:fade/>
      </p:transition>
    </mc:Choice>
    <mc:Fallback>
      <p:transition spd="med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C:\Users\skola1\Desktop\received_4359777314130563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60648"/>
            <a:ext cx="2104946" cy="315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2510501" y="260648"/>
            <a:ext cx="3744416" cy="6116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 smtClean="0"/>
              <a:t>Obsah vzdelávania </a:t>
            </a:r>
            <a:r>
              <a:rPr lang="sk-SK" dirty="0" smtClean="0"/>
              <a:t>sa realizuje v jednotlivých vzdelávacích oblastiach.</a:t>
            </a:r>
          </a:p>
          <a:p>
            <a:pPr marL="0" indent="0">
              <a:buNone/>
            </a:pPr>
            <a:r>
              <a:rPr lang="sk-SK" b="1" dirty="0" smtClean="0"/>
              <a:t>Denný režim zahŕňa čas na:</a:t>
            </a:r>
          </a:p>
          <a:p>
            <a:pPr marL="0" indent="0">
              <a:buNone/>
            </a:pPr>
            <a:r>
              <a:rPr lang="sk-SK" dirty="0" smtClean="0"/>
              <a:t>- hrové aktivity,</a:t>
            </a:r>
          </a:p>
          <a:p>
            <a:pPr marL="0" indent="0">
              <a:buNone/>
            </a:pPr>
            <a:r>
              <a:rPr lang="sk-SK" dirty="0" smtClean="0"/>
              <a:t>- vzdelávacie aktivity,</a:t>
            </a:r>
          </a:p>
          <a:p>
            <a:pPr marL="0" indent="0">
              <a:buNone/>
            </a:pPr>
            <a:r>
              <a:rPr lang="sk-SK" dirty="0" smtClean="0"/>
              <a:t>- činnosti zabezpečujúce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životosprávu,</a:t>
            </a:r>
          </a:p>
          <a:p>
            <a:pPr marL="0" indent="0">
              <a:buNone/>
            </a:pPr>
            <a:r>
              <a:rPr lang="sk-SK" dirty="0" smtClean="0"/>
              <a:t>- pobyt vonku,</a:t>
            </a:r>
          </a:p>
          <a:p>
            <a:pPr marL="0" indent="0">
              <a:buNone/>
            </a:pPr>
            <a:r>
              <a:rPr lang="sk-SK" dirty="0" smtClean="0"/>
              <a:t>- odpočinok.</a:t>
            </a:r>
            <a:endParaRPr lang="sk-SK" dirty="0"/>
          </a:p>
        </p:txBody>
      </p:sp>
      <p:pic>
        <p:nvPicPr>
          <p:cNvPr id="3075" name="Picture 3" descr="C:\Users\skola1\Desktop\received_45024021980466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2104946" cy="28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kola1\Desktop\received_459560027386715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718431" cy="611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7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Špeciálna základná </a:t>
            </a:r>
            <a:r>
              <a:rPr lang="sk-SK" dirty="0">
                <a:solidFill>
                  <a:srgbClr val="FF0000"/>
                </a:solidFill>
              </a:rPr>
              <a:t>š</a:t>
            </a:r>
            <a:r>
              <a:rPr lang="sk-SK" dirty="0" smtClean="0">
                <a:solidFill>
                  <a:srgbClr val="FF0000"/>
                </a:solidFill>
              </a:rPr>
              <a:t>kola pre žiakov </a:t>
            </a:r>
            <a:br>
              <a:rPr lang="sk-SK" dirty="0" smtClean="0">
                <a:solidFill>
                  <a:srgbClr val="FF0000"/>
                </a:solidFill>
              </a:rPr>
            </a:br>
            <a:r>
              <a:rPr lang="sk-SK" dirty="0" smtClean="0">
                <a:solidFill>
                  <a:srgbClr val="FF0000"/>
                </a:solidFill>
              </a:rPr>
              <a:t>s telesným postihnutím internátna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4000" dirty="0" smtClean="0">
                <a:solidFill>
                  <a:srgbClr val="002060"/>
                </a:solidFill>
              </a:rPr>
              <a:t> </a:t>
            </a:r>
            <a:endParaRPr lang="sk-SK" sz="4000" dirty="0">
              <a:solidFill>
                <a:srgbClr val="002060"/>
              </a:solidFill>
            </a:endParaRP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7545" y="1535113"/>
            <a:ext cx="8219256" cy="639762"/>
          </a:xfrm>
        </p:spPr>
        <p:txBody>
          <a:bodyPr>
            <a:noAutofit/>
          </a:bodyPr>
          <a:lstStyle/>
          <a:p>
            <a:pPr algn="ctr"/>
            <a:r>
              <a:rPr lang="sk-SK" sz="4000" b="0" dirty="0">
                <a:solidFill>
                  <a:srgbClr val="002060"/>
                </a:solidFill>
              </a:rPr>
              <a:t>Variant </a:t>
            </a:r>
            <a:r>
              <a:rPr lang="sk-SK" sz="4000" b="0" dirty="0" smtClean="0">
                <a:solidFill>
                  <a:srgbClr val="002060"/>
                </a:solidFill>
              </a:rPr>
              <a:t>A</a:t>
            </a:r>
            <a:endParaRPr lang="sk-SK" sz="4000" b="0" dirty="0">
              <a:solidFill>
                <a:srgbClr val="002060"/>
              </a:solidFill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388701" y="2174874"/>
            <a:ext cx="4298099" cy="41344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dirty="0" smtClean="0"/>
              <a:t>Poskytuje vzdelávanie žiakom      s ľahkým stupňom mentálneho postihnutia    alebo                        s </a:t>
            </a:r>
            <a:r>
              <a:rPr lang="sk-SK" dirty="0"/>
              <a:t>viacnásobným postihnutím  </a:t>
            </a:r>
            <a:r>
              <a:rPr lang="sk-SK" dirty="0" smtClean="0"/>
              <a:t>                   v </a:t>
            </a:r>
            <a:r>
              <a:rPr lang="sk-SK" dirty="0"/>
              <a:t>kombinácii s mentálnym postihnutím, ktorí si plnia povinnú školskú dochádzku. </a:t>
            </a:r>
            <a:r>
              <a:rPr lang="sk-SK" dirty="0" smtClean="0"/>
              <a:t>Štúdium začína prípravným    ročníkom. Žiak získava primárny stupeň vzdelania ukončením      9. ročníka.</a:t>
            </a:r>
            <a:endParaRPr lang="sk-SK" dirty="0"/>
          </a:p>
        </p:txBody>
      </p:sp>
      <p:pic>
        <p:nvPicPr>
          <p:cNvPr id="3074" name="Picture 2" descr="C:\Users\skola1\Desktop\A\received_20961096468342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46501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kola1\Desktop\A\received_27860428075525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86" y="4064224"/>
            <a:ext cx="2791616" cy="20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3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395536" y="1196752"/>
            <a:ext cx="8352928" cy="5400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k-SK" dirty="0" smtClean="0"/>
              <a:t>                                                     Vzdelávanie žiakov so stredným stupňom  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mentálneho postihnutia sa uskutočňuje </a:t>
            </a:r>
          </a:p>
          <a:p>
            <a:pPr marL="0" indent="0">
              <a:buNone/>
            </a:pPr>
            <a:r>
              <a:rPr lang="sk-SK" dirty="0" smtClean="0"/>
              <a:t>                                                     vo variante B. 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sz="2300" dirty="0" smtClean="0"/>
              <a:t>Dĺžka vzdelávania je</a:t>
            </a:r>
          </a:p>
          <a:p>
            <a:pPr marL="0" indent="0">
              <a:buNone/>
            </a:pPr>
            <a:r>
              <a:rPr lang="sk-SK" sz="2300" dirty="0" smtClean="0"/>
              <a:t>10 rokov + </a:t>
            </a:r>
            <a:r>
              <a:rPr lang="sk-SK" sz="2300" dirty="0"/>
              <a:t>prípravný ročník. </a:t>
            </a:r>
          </a:p>
          <a:p>
            <a:pPr marL="0" indent="0">
              <a:buNone/>
            </a:pPr>
            <a:r>
              <a:rPr lang="sk-SK" sz="2300" dirty="0" smtClean="0"/>
              <a:t>Hlavným </a:t>
            </a:r>
            <a:r>
              <a:rPr lang="sk-SK" sz="2300" dirty="0"/>
              <a:t>cieľom </a:t>
            </a:r>
            <a:r>
              <a:rPr lang="sk-SK" sz="2300" dirty="0" smtClean="0"/>
              <a:t>je rozvíjať  </a:t>
            </a:r>
          </a:p>
          <a:p>
            <a:pPr marL="0" indent="0">
              <a:buNone/>
            </a:pPr>
            <a:r>
              <a:rPr lang="sk-SK" sz="2300" dirty="0" smtClean="0"/>
              <a:t>individuálne schopnosti </a:t>
            </a:r>
          </a:p>
          <a:p>
            <a:pPr marL="0" indent="0">
              <a:buNone/>
            </a:pPr>
            <a:r>
              <a:rPr lang="sk-SK" sz="2300" dirty="0" smtClean="0"/>
              <a:t>a predpoklady žiakov, aby:  </a:t>
            </a:r>
          </a:p>
          <a:p>
            <a:pPr marL="0" indent="0">
              <a:buNone/>
            </a:pPr>
            <a:r>
              <a:rPr lang="sk-SK" sz="2300" dirty="0" smtClean="0"/>
              <a:t>- si osvojili </a:t>
            </a:r>
            <a:r>
              <a:rPr lang="sk-SK" sz="2300" dirty="0"/>
              <a:t>vedomosti, zručnosti a návyky </a:t>
            </a:r>
            <a:r>
              <a:rPr lang="sk-SK" sz="2300" dirty="0" smtClean="0"/>
              <a:t>pre </a:t>
            </a:r>
            <a:r>
              <a:rPr lang="sk-SK" sz="2300" dirty="0"/>
              <a:t>ich ďalšiu profesionálnu prípravu, </a:t>
            </a:r>
          </a:p>
          <a:p>
            <a:pPr marL="0" indent="0">
              <a:buNone/>
            </a:pPr>
            <a:r>
              <a:rPr lang="sk-SK" sz="2300" dirty="0" smtClean="0"/>
              <a:t>- si vedeli </a:t>
            </a:r>
            <a:r>
              <a:rPr lang="sk-SK" sz="2300" dirty="0"/>
              <a:t>vytvoriť správne postoje a dobrý vzťah k ostatným ľuďom, k sebe </a:t>
            </a:r>
            <a:r>
              <a:rPr lang="sk-SK" sz="2300" dirty="0" smtClean="0"/>
              <a:t> rovnému   </a:t>
            </a:r>
          </a:p>
          <a:p>
            <a:pPr marL="0" indent="0">
              <a:buNone/>
            </a:pPr>
            <a:r>
              <a:rPr lang="sk-SK" sz="2300" dirty="0" smtClean="0"/>
              <a:t>   a </a:t>
            </a:r>
            <a:r>
              <a:rPr lang="sk-SK" sz="2300" dirty="0"/>
              <a:t>životnému prostrediu, </a:t>
            </a:r>
          </a:p>
          <a:p>
            <a:pPr marL="0" indent="0">
              <a:buNone/>
            </a:pPr>
            <a:r>
              <a:rPr lang="sk-SK" sz="2300" dirty="0" smtClean="0"/>
              <a:t>- boli </a:t>
            </a:r>
            <a:r>
              <a:rPr lang="sk-SK" sz="2300" dirty="0"/>
              <a:t>pripravení na praktický život tak, aby sa mohli prirodzene integrovať  </a:t>
            </a:r>
            <a:r>
              <a:rPr lang="sk-SK" sz="2300" dirty="0" smtClean="0"/>
              <a:t>do        </a:t>
            </a:r>
          </a:p>
          <a:p>
            <a:pPr marL="0" indent="0">
              <a:buNone/>
            </a:pPr>
            <a:r>
              <a:rPr lang="sk-SK" sz="2300" dirty="0"/>
              <a:t> </a:t>
            </a:r>
            <a:r>
              <a:rPr lang="sk-SK" sz="2300" dirty="0" smtClean="0"/>
              <a:t>  spoločnosti </a:t>
            </a:r>
            <a:r>
              <a:rPr lang="sk-SK" sz="2300" dirty="0"/>
              <a:t>a stali sa jej prirodzenou súčasťou.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sk-SK" sz="4000" dirty="0" smtClean="0">
                <a:solidFill>
                  <a:srgbClr val="FF3399"/>
                </a:solidFill>
              </a:rPr>
              <a:t>Variant B</a:t>
            </a:r>
            <a:endParaRPr lang="sk-SK" sz="4000" dirty="0">
              <a:solidFill>
                <a:srgbClr val="FF3399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 flipV="1">
            <a:off x="457200" y="2174874"/>
            <a:ext cx="4040188" cy="246013"/>
          </a:xfrm>
        </p:spPr>
        <p:txBody>
          <a:bodyPr>
            <a:normAutofit fontScale="47500" lnSpcReduction="20000"/>
          </a:bodyPr>
          <a:lstStyle/>
          <a:p>
            <a:r>
              <a:rPr lang="sk-SK" dirty="0" smtClean="0"/>
              <a:t>   </a:t>
            </a:r>
            <a:endParaRPr lang="sk-SK" dirty="0"/>
          </a:p>
        </p:txBody>
      </p:sp>
      <p:pic>
        <p:nvPicPr>
          <p:cNvPr id="4100" name="Picture 4" descr="C:\Users\skola1\Desktop\B\20211022_1438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206247"/>
            <a:ext cx="2664296" cy="199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099" name="Picture 3" descr="C:\Users\skola1\Desktop\B\20201007_123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0176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kola1\Desktop\B\20201123_110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79" y="2070176"/>
            <a:ext cx="194421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86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000">
        <p:fade/>
      </p:transition>
    </mc:Choice>
    <mc:Fallback>
      <p:transition spd="med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3300"/>
                </a:solidFill>
              </a:rPr>
              <a:t>Variant C</a:t>
            </a:r>
            <a:endParaRPr lang="sk-SK" dirty="0">
              <a:solidFill>
                <a:srgbClr val="FF3300"/>
              </a:solidFill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 descr="C:\Users\skola1\Desktop\C\16372344868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370" y="3161796"/>
            <a:ext cx="2456411" cy="327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4"/>
          </p:nvPr>
        </p:nvSpPr>
        <p:spPr>
          <a:xfrm>
            <a:off x="611561" y="1484785"/>
            <a:ext cx="8075240" cy="151216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sk-SK" dirty="0" smtClean="0"/>
              <a:t>Je určený </a:t>
            </a:r>
            <a:r>
              <a:rPr lang="sk-SK" dirty="0"/>
              <a:t>pre žiakov </a:t>
            </a:r>
            <a:r>
              <a:rPr lang="sk-SK" dirty="0" smtClean="0"/>
              <a:t>s </a:t>
            </a:r>
            <a:r>
              <a:rPr lang="sk-SK" dirty="0"/>
              <a:t>ťažkým alebo hlbokým stupňom mentálneho </a:t>
            </a:r>
            <a:r>
              <a:rPr lang="sk-SK" dirty="0" smtClean="0"/>
              <a:t>postihnutia, ktorí sú vzdelávaní podľa individuálneho výchovno-vzdelávacieho programu (IVVP). Každý IVVP je prispôsobený individuálnym schopnostiam a možnostiam každého žiaka.</a:t>
            </a:r>
            <a:endParaRPr lang="sk-SK" dirty="0"/>
          </a:p>
        </p:txBody>
      </p:sp>
      <p:pic>
        <p:nvPicPr>
          <p:cNvPr id="2050" name="Picture 2" descr="C:\Users\skola1\Desktop\received_59993988789589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61794"/>
            <a:ext cx="2520280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kola1\Desktop\received_505622857442923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61796"/>
            <a:ext cx="2847383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76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1259</Words>
  <Application>Microsoft Office PowerPoint</Application>
  <PresentationFormat>Prezentácia na obrazovke (4:3)</PresentationFormat>
  <Paragraphs>213</Paragraphs>
  <Slides>31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2" baseType="lpstr">
      <vt:lpstr>Motív Office</vt:lpstr>
      <vt:lpstr> Spojená škola internátna, Komenského 3, Humenné</vt:lpstr>
      <vt:lpstr>Spojená škola internátna má niekoľko organizačných zložiek, ktoré sú v sídle školy  na Komenského 3</vt:lpstr>
      <vt:lpstr>Organizačné zložky SŠI Komenského 3</vt:lpstr>
      <vt:lpstr>Špeciálna materská škola (ŠMŠ)</vt:lpstr>
      <vt:lpstr>Prezentácia programu PowerPoint</vt:lpstr>
      <vt:lpstr>Prezentácia programu PowerPoint</vt:lpstr>
      <vt:lpstr>Špeciálna základná škola pre žiakov  s telesným postihnutím internátna</vt:lpstr>
      <vt:lpstr>Variant B</vt:lpstr>
      <vt:lpstr>Variant C</vt:lpstr>
      <vt:lpstr>Prezentácia programu PowerPoint</vt:lpstr>
      <vt:lpstr>Triedy pre žiakov s autizmom a ďalšími pervazívnymi vývinovými poruchami s mentálnym postihnutím </vt:lpstr>
      <vt:lpstr>Prezentácia programu PowerPoint</vt:lpstr>
      <vt:lpstr>                                   Odborné učebne</vt:lpstr>
      <vt:lpstr>      </vt:lpstr>
      <vt:lpstr>Interaktívna podlaha</vt:lpstr>
      <vt:lpstr>Prezentácia programu PowerPoint</vt:lpstr>
      <vt:lpstr>Prezentácia programu PowerPoint</vt:lpstr>
      <vt:lpstr>                  Školský klub detí (ŠKD)</vt:lpstr>
      <vt:lpstr>Školský internát</vt:lpstr>
      <vt:lpstr>Centrum špeciálnopedagogického poradenstva</vt:lpstr>
      <vt:lpstr>Organizačné zložky na Třebíčskej 16</vt:lpstr>
      <vt:lpstr>Špeciálna základná škola</vt:lpstr>
      <vt:lpstr>Praktická škola internátna</vt:lpstr>
      <vt:lpstr>Prezentácia programu PowerPoint</vt:lpstr>
      <vt:lpstr>Pomocné práce v administratíve  a službách</vt:lpstr>
      <vt:lpstr>Prezentácia programu PowerPoint</vt:lpstr>
      <vt:lpstr>Služby a domáce práce</vt:lpstr>
      <vt:lpstr>Prezentácia programu PowerPoint</vt:lpstr>
      <vt:lpstr>Košikárska výroba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Spojená škola internátna, Komenského 3, Humenné</dc:title>
  <dc:creator>skola1</dc:creator>
  <cp:lastModifiedBy>skola1</cp:lastModifiedBy>
  <cp:revision>110</cp:revision>
  <dcterms:created xsi:type="dcterms:W3CDTF">2021-11-28T19:15:33Z</dcterms:created>
  <dcterms:modified xsi:type="dcterms:W3CDTF">2021-12-29T16:56:39Z</dcterms:modified>
</cp:coreProperties>
</file>