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7" r:id="rId4"/>
    <p:sldId id="282" r:id="rId5"/>
    <p:sldId id="279" r:id="rId6"/>
    <p:sldId id="289" r:id="rId7"/>
    <p:sldId id="290" r:id="rId8"/>
    <p:sldId id="281" r:id="rId9"/>
    <p:sldId id="288" r:id="rId10"/>
    <p:sldId id="284" r:id="rId11"/>
    <p:sldId id="297" r:id="rId12"/>
    <p:sldId id="301" r:id="rId13"/>
    <p:sldId id="302" r:id="rId14"/>
    <p:sldId id="285" r:id="rId15"/>
    <p:sldId id="260" r:id="rId16"/>
    <p:sldId id="298" r:id="rId17"/>
    <p:sldId id="264" r:id="rId18"/>
    <p:sldId id="303" r:id="rId19"/>
    <p:sldId id="293" r:id="rId20"/>
    <p:sldId id="294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ED2"/>
    <a:srgbClr val="00FFCC"/>
    <a:srgbClr val="800000"/>
    <a:srgbClr val="FFCC66"/>
    <a:srgbClr val="66CCFF"/>
    <a:srgbClr val="60A55B"/>
    <a:srgbClr val="00FF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8FD765-110B-43A9-BC5C-F56288F289F2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D04CE-4692-4051-87EF-1DF1903309B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B958-1C75-4ED5-8EB6-D388981C6B7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A6B0-C121-4317-B363-E427983D7BE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343B6B-974E-4FA5-9FD6-AE22B3D8041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444C9-8031-4B8F-A7A0-F28D72CED1D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C160C-66FD-4CB2-8EF7-16484987E05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753E-36B0-47C7-BDD9-569CB404CDE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76BC0-A88F-4AC4-B72F-51DEB304351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9ACFB-1199-487B-9D55-E0D86BC49D5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4ECDD-D144-4878-8947-545266D53F6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8D93-B81F-4C6D-AC17-11FEE92B261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76E3-334D-4306-BF76-4A7FD87DF29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784B6B-08FE-4437-A1C8-B0A5C6094C2C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55576" y="332656"/>
            <a:ext cx="7420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latin typeface="Arial" pitchFamily="34" charset="0"/>
                <a:cs typeface="Arial" pitchFamily="34" charset="0"/>
              </a:rPr>
              <a:t>Slovenské národné povstanie</a:t>
            </a:r>
          </a:p>
          <a:p>
            <a:r>
              <a:rPr lang="sk-SK" sz="4000" b="1" dirty="0" smtClean="0">
                <a:latin typeface="Arial" pitchFamily="34" charset="0"/>
                <a:cs typeface="Arial" pitchFamily="34" charset="0"/>
              </a:rPr>
              <a:t>    29.8. 1944 – 27.10. 1944</a:t>
            </a:r>
            <a:endParaRPr lang="sk-SK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SNP_map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70440" cy="3999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47675" y="444500"/>
            <a:ext cx="2709863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800" b="1" dirty="0"/>
              <a:t>Najťažšie boje</a:t>
            </a:r>
          </a:p>
          <a:p>
            <a:r>
              <a:rPr lang="sk-SK" sz="2400" b="1" dirty="0"/>
              <a:t> </a:t>
            </a:r>
          </a:p>
          <a:p>
            <a:r>
              <a:rPr lang="sk-SK" sz="2400" b="1" dirty="0"/>
              <a:t>Strečno</a:t>
            </a:r>
          </a:p>
          <a:p>
            <a:r>
              <a:rPr lang="sk-SK" sz="2400" b="1" dirty="0"/>
              <a:t>vrch </a:t>
            </a:r>
            <a:r>
              <a:rPr lang="sk-SK" sz="2400" b="1" dirty="0" err="1"/>
              <a:t>Ostrô</a:t>
            </a:r>
            <a:endParaRPr lang="sk-SK" sz="2400" b="1" dirty="0"/>
          </a:p>
          <a:p>
            <a:r>
              <a:rPr lang="sk-SK" sz="2400" b="1" dirty="0"/>
              <a:t>Telgárt</a:t>
            </a:r>
          </a:p>
          <a:p>
            <a:r>
              <a:rPr lang="sk-SK" sz="2400" b="1" dirty="0"/>
              <a:t>Hronská Dúbrava</a:t>
            </a:r>
          </a:p>
          <a:p>
            <a:r>
              <a:rPr lang="sk-SK" sz="2400" b="1" dirty="0" err="1"/>
              <a:t>Baťovany</a:t>
            </a:r>
            <a:endParaRPr lang="sk-SK" sz="2400" b="1" dirty="0"/>
          </a:p>
          <a:p>
            <a:r>
              <a:rPr lang="sk-SK" sz="2400" b="1" dirty="0"/>
              <a:t>Svätý Kríž</a:t>
            </a:r>
          </a:p>
        </p:txBody>
      </p:sp>
      <p:pic>
        <p:nvPicPr>
          <p:cNvPr id="5" name="Zástupný symbol obsahu 4" descr="sn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549275"/>
            <a:ext cx="518318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voja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005263"/>
            <a:ext cx="6094413" cy="2624137"/>
          </a:xfrm>
          <a:prstGeom prst="rect">
            <a:avLst/>
          </a:prstGeom>
          <a:noFill/>
        </p:spPr>
      </p:pic>
      <p:pic>
        <p:nvPicPr>
          <p:cNvPr id="33802" name="Picture 10" descr="boj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2128838" cy="239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47675" y="466725"/>
            <a:ext cx="77628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b="1"/>
              <a:t>Pomoc protihitlerovskej koalície</a:t>
            </a:r>
          </a:p>
          <a:p>
            <a:endParaRPr lang="sk-SK" sz="3200" b="1"/>
          </a:p>
          <a:p>
            <a:r>
              <a:rPr lang="sk-SK" sz="3200">
                <a:cs typeface="Arial" charset="0"/>
              </a:rPr>
              <a:t>→ zbrane, lieky, munícia, potraviny, vojaci</a:t>
            </a:r>
          </a:p>
          <a:p>
            <a:r>
              <a:rPr lang="sk-SK" sz="3200">
                <a:cs typeface="Arial" charset="0"/>
              </a:rPr>
              <a:t>    na letisko Tri duby</a:t>
            </a:r>
          </a:p>
          <a:p>
            <a:r>
              <a:rPr lang="sk-SK" sz="3200" b="1">
                <a:cs typeface="Arial" charset="0"/>
              </a:rPr>
              <a:t>→ </a:t>
            </a:r>
            <a:r>
              <a:rPr lang="sk-SK" sz="3200">
                <a:cs typeface="Arial" charset="0"/>
              </a:rPr>
              <a:t>bombardovanie určených cieľov</a:t>
            </a:r>
          </a:p>
          <a:p>
            <a:r>
              <a:rPr lang="sk-SK" sz="3200">
                <a:cs typeface="Arial" charset="0"/>
              </a:rPr>
              <a:t>→ útok ČA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95288" y="4292600"/>
            <a:ext cx="83693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dirty="0"/>
              <a:t>Povstanie zatlačené do hôr</a:t>
            </a:r>
            <a:r>
              <a:rPr lang="sk-SK" sz="3200" b="1" dirty="0"/>
              <a:t> 27. október 1944</a:t>
            </a:r>
          </a:p>
          <a:p>
            <a:r>
              <a:rPr lang="sk-SK" sz="3200" dirty="0"/>
              <a:t>obsadením Banskej Bystrice Nemcami</a:t>
            </a:r>
          </a:p>
          <a:p>
            <a:endParaRPr lang="sk-SK" sz="3200" dirty="0"/>
          </a:p>
          <a:p>
            <a:r>
              <a:rPr lang="sk-SK" sz="3200" b="1" dirty="0"/>
              <a:t>→ prechod na partizánsky spôsob boja</a:t>
            </a:r>
          </a:p>
        </p:txBody>
      </p:sp>
      <p:pic>
        <p:nvPicPr>
          <p:cNvPr id="55300" name="Picture 4" descr="Obrázok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ustupdo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7415212" cy="5705475"/>
          </a:xfrm>
          <a:prstGeom prst="rect">
            <a:avLst/>
          </a:prstGeom>
          <a:noFill/>
        </p:spPr>
      </p:pic>
      <p:pic>
        <p:nvPicPr>
          <p:cNvPr id="56323" name="Picture 3" descr="sn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33375"/>
            <a:ext cx="6769100" cy="621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3213" y="39528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k-SK" sz="3200" b="1">
              <a:cs typeface="Arial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79388"/>
            <a:ext cx="914399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3200" b="1" dirty="0"/>
              <a:t>Dôsledky povstania</a:t>
            </a:r>
          </a:p>
          <a:p>
            <a:endParaRPr lang="sk-SK" sz="3200" b="1" dirty="0"/>
          </a:p>
          <a:p>
            <a:r>
              <a:rPr lang="sk-SK" sz="2800" b="1" dirty="0">
                <a:cs typeface="Arial" charset="0"/>
              </a:rPr>
              <a:t>→</a:t>
            </a:r>
            <a:r>
              <a:rPr lang="sk-SK" sz="3200" b="1" dirty="0">
                <a:cs typeface="Arial" charset="0"/>
              </a:rPr>
              <a:t> </a:t>
            </a:r>
            <a:r>
              <a:rPr lang="sk-SK" sz="2800" b="1" dirty="0" smtClean="0">
                <a:cs typeface="Arial" charset="0"/>
              </a:rPr>
              <a:t>popravy</a:t>
            </a:r>
            <a:endParaRPr lang="sk-SK" sz="2800" b="1" dirty="0">
              <a:cs typeface="Arial" charset="0"/>
            </a:endParaRPr>
          </a:p>
          <a:p>
            <a:r>
              <a:rPr lang="sk-SK" sz="2800" dirty="0">
                <a:cs typeface="Arial" charset="0"/>
              </a:rPr>
              <a:t>→ </a:t>
            </a:r>
            <a:r>
              <a:rPr lang="sk-SK" sz="2800" b="1" dirty="0">
                <a:cs typeface="Arial" charset="0"/>
              </a:rPr>
              <a:t>transporty do KT</a:t>
            </a:r>
          </a:p>
          <a:p>
            <a:r>
              <a:rPr lang="sk-SK" sz="2800" dirty="0">
                <a:cs typeface="Arial" charset="0"/>
              </a:rPr>
              <a:t>→ </a:t>
            </a:r>
            <a:r>
              <a:rPr lang="sk-SK" sz="2800" b="1" dirty="0">
                <a:cs typeface="Arial" charset="0"/>
              </a:rPr>
              <a:t>vyvražďovanie obyvateľov a vypaľovanie dedín</a:t>
            </a:r>
          </a:p>
          <a:p>
            <a:r>
              <a:rPr lang="sk-SK" sz="2400" dirty="0" smtClean="0">
                <a:cs typeface="Arial" charset="0"/>
              </a:rPr>
              <a:t>(Kľak</a:t>
            </a:r>
            <a:r>
              <a:rPr lang="sk-SK" sz="2400" dirty="0">
                <a:cs typeface="Arial" charset="0"/>
              </a:rPr>
              <a:t>, Ostrý Grúň, Teplička, </a:t>
            </a:r>
            <a:r>
              <a:rPr lang="sk-SK" sz="2400" dirty="0" err="1">
                <a:cs typeface="Arial" charset="0"/>
              </a:rPr>
              <a:t>Ležáky</a:t>
            </a:r>
            <a:r>
              <a:rPr lang="sk-SK" sz="2400" dirty="0">
                <a:cs typeface="Arial" charset="0"/>
              </a:rPr>
              <a:t>, </a:t>
            </a:r>
            <a:r>
              <a:rPr lang="sk-SK" sz="2400" dirty="0" smtClean="0">
                <a:cs typeface="Arial" charset="0"/>
              </a:rPr>
              <a:t>Tokajík</a:t>
            </a:r>
            <a:r>
              <a:rPr lang="sk-SK" sz="2400" dirty="0" smtClean="0">
                <a:cs typeface="Arial" charset="0"/>
              </a:rPr>
              <a:t>,</a:t>
            </a:r>
            <a:r>
              <a:rPr lang="sk-SK" sz="2400" dirty="0" smtClean="0">
                <a:cs typeface="Arial" charset="0"/>
              </a:rPr>
              <a:t> Nemecká, Donovaly</a:t>
            </a:r>
            <a:r>
              <a:rPr lang="sk-SK" sz="2400" dirty="0">
                <a:cs typeface="Arial" charset="0"/>
              </a:rPr>
              <a:t>)</a:t>
            </a:r>
          </a:p>
          <a:p>
            <a:r>
              <a:rPr lang="sk-SK" sz="2800" dirty="0">
                <a:cs typeface="Arial" charset="0"/>
              </a:rPr>
              <a:t>→ </a:t>
            </a:r>
            <a:r>
              <a:rPr lang="sk-SK" sz="2800" b="1" dirty="0">
                <a:cs typeface="Arial" charset="0"/>
              </a:rPr>
              <a:t>okupácia Slovenska nemeckou armádou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4270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k-SK" sz="2800">
              <a:cs typeface="Arial" charset="0"/>
            </a:endParaRP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>
            <p:ph/>
          </p:nvPr>
        </p:nvGraphicFramePr>
        <p:xfrm>
          <a:off x="4716463" y="3860800"/>
          <a:ext cx="4251325" cy="2847975"/>
        </p:xfrm>
        <a:graphic>
          <a:graphicData uri="http://schemas.openxmlformats.org/presentationml/2006/ole">
            <p:oleObj spid="_x0000_s38918" name="Obrázok" r:id="rId3" imgW="3606840" imgH="2416680" progId="Word.Picture.8">
              <p:embed/>
            </p:oleObj>
          </a:graphicData>
        </a:graphic>
      </p:graphicFrame>
      <p:pic>
        <p:nvPicPr>
          <p:cNvPr id="38920" name="Picture 8" descr="po Sn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88913"/>
            <a:ext cx="2911475" cy="1793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21" name="Picture 2" descr="http://www.muzeumsnp.sk/data/articles/Vyznamenavanie_nemeckych_vojakov_Tis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60800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4" descr="http://i.pravda.sk/06/102/skcl/P12164c3f_TisoV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860800"/>
            <a:ext cx="417671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789363"/>
            <a:ext cx="38830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87675" y="393382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</a:rPr>
              <a:t>Prochoť</a:t>
            </a:r>
          </a:p>
        </p:txBody>
      </p:sp>
      <p:pic>
        <p:nvPicPr>
          <p:cNvPr id="4110" name="Picture 14" descr="Obrázok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924175"/>
            <a:ext cx="2138363" cy="3816350"/>
          </a:xfrm>
          <a:prstGeom prst="rect">
            <a:avLst/>
          </a:prstGeom>
          <a:noFill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172450" y="2924175"/>
            <a:ext cx="69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/>
              <a:t>Kľak</a:t>
            </a:r>
          </a:p>
        </p:txBody>
      </p:sp>
      <p:pic>
        <p:nvPicPr>
          <p:cNvPr id="4114" name="Picture 18" descr="Obrázok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529013" cy="3187700"/>
          </a:xfrm>
          <a:prstGeom prst="rect">
            <a:avLst/>
          </a:prstGeom>
          <a:noFill/>
        </p:spPr>
      </p:pic>
      <p:pic>
        <p:nvPicPr>
          <p:cNvPr id="4116" name="Picture 20" descr="Obrázok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60350"/>
            <a:ext cx="2085975" cy="2520950"/>
          </a:xfrm>
          <a:prstGeom prst="rect">
            <a:avLst/>
          </a:prstGeom>
          <a:noFill/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092950" y="26035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/>
              <a:t>Ružomberok</a:t>
            </a:r>
          </a:p>
        </p:txBody>
      </p:sp>
      <p:pic>
        <p:nvPicPr>
          <p:cNvPr id="4118" name="Picture 22" descr="Obrázok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573463"/>
            <a:ext cx="2586038" cy="3154362"/>
          </a:xfrm>
          <a:prstGeom prst="rect">
            <a:avLst/>
          </a:prstGeom>
          <a:noFill/>
        </p:spPr>
      </p:pic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79388" y="36449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/>
              <a:t>Klenovec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859338" y="314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k-SK" b="1">
              <a:solidFill>
                <a:srgbClr val="FFFF00"/>
              </a:solidFill>
            </a:endParaRPr>
          </a:p>
        </p:txBody>
      </p:sp>
      <p:pic>
        <p:nvPicPr>
          <p:cNvPr id="4121" name="Picture 25" descr="kalis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188913"/>
            <a:ext cx="2593975" cy="3240087"/>
          </a:xfrm>
          <a:prstGeom prst="rect">
            <a:avLst/>
          </a:prstGeom>
          <a:noFill/>
        </p:spPr>
      </p:pic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916238" y="47625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FF00"/>
                </a:solidFill>
              </a:rPr>
              <a:t>Kalište</a:t>
            </a:r>
            <a:endParaRPr lang="sk-SK" sz="2400" b="1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63575" y="5683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</a:rPr>
              <a:t>pred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272088" y="2809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00"/>
                </a:solidFill>
              </a:rPr>
              <a:t>po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n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060575"/>
            <a:ext cx="5422900" cy="4443413"/>
          </a:xfrm>
          <a:prstGeom prst="rect">
            <a:avLst/>
          </a:prstGeom>
          <a:noFill/>
        </p:spPr>
      </p:pic>
      <p:pic>
        <p:nvPicPr>
          <p:cNvPr id="52229" name="Picture 5" descr="kremni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3017837" cy="3167063"/>
          </a:xfrm>
          <a:prstGeom prst="rect">
            <a:avLst/>
          </a:prstGeom>
          <a:noFill/>
        </p:spPr>
      </p:pic>
      <p:pic>
        <p:nvPicPr>
          <p:cNvPr id="52230" name="Picture 6" descr="Obrázo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644900"/>
            <a:ext cx="2778125" cy="2952750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63713" y="6021388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FF00"/>
                </a:solidFill>
              </a:rPr>
              <a:t>Martin</a:t>
            </a:r>
            <a:endParaRPr lang="sk-SK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023938" y="2919413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00"/>
                </a:solidFill>
              </a:rPr>
              <a:t>Kremnička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948488" y="6092825"/>
            <a:ext cx="152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FF00"/>
                </a:solidFill>
              </a:rPr>
              <a:t>Nemecká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0825" y="620713"/>
            <a:ext cx="78867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b="1" dirty="0"/>
              <a:t>Význam povstania</a:t>
            </a:r>
          </a:p>
          <a:p>
            <a:endParaRPr lang="sk-SK" sz="2800" b="1" dirty="0"/>
          </a:p>
          <a:p>
            <a:r>
              <a:rPr lang="sk-SK" sz="2800" b="1" dirty="0"/>
              <a:t>► </a:t>
            </a:r>
            <a:r>
              <a:rPr lang="sk-SK" sz="2800" dirty="0"/>
              <a:t>Slovensko otvorene vystúpilo proti Nemecku</a:t>
            </a:r>
          </a:p>
          <a:p>
            <a:r>
              <a:rPr lang="sk-SK" sz="2800" dirty="0"/>
              <a:t>    a pridalo sa na stranu </a:t>
            </a:r>
            <a:r>
              <a:rPr lang="sk-SK" sz="2800" dirty="0" err="1"/>
              <a:t>protihitlerovskej</a:t>
            </a:r>
            <a:r>
              <a:rPr lang="sk-SK" sz="2800" dirty="0"/>
              <a:t> koalície</a:t>
            </a:r>
          </a:p>
          <a:p>
            <a:endParaRPr lang="sk-SK" dirty="0"/>
          </a:p>
        </p:txBody>
      </p:sp>
      <p:pic>
        <p:nvPicPr>
          <p:cNvPr id="12301" name="Picture 13" descr="p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708275"/>
            <a:ext cx="5819775" cy="4032250"/>
          </a:xfrm>
          <a:prstGeom prst="rect">
            <a:avLst/>
          </a:prstGeom>
          <a:noFill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07950" y="5516563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/>
              <a:t>Pamätníky SNP</a:t>
            </a:r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65400"/>
            <a:ext cx="35560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240331" cy="485328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43608" y="5877272"/>
            <a:ext cx="722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Pamätník </a:t>
            </a:r>
            <a:r>
              <a:rPr lang="sk-SK" sz="2800" smtClean="0"/>
              <a:t>a Múzeum </a:t>
            </a:r>
            <a:r>
              <a:rPr lang="sk-SK" sz="2800" dirty="0" smtClean="0"/>
              <a:t>SNP v Banskej Bystrici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FFFF00"/>
          </a:solidFill>
          <a:ln w="57150">
            <a:solidFill>
              <a:srgbClr val="000000"/>
            </a:solidFill>
          </a:ln>
        </p:spPr>
        <p:txBody>
          <a:bodyPr/>
          <a:lstStyle/>
          <a:p>
            <a:r>
              <a:rPr lang="sk-SK"/>
              <a:t>MINITESTÍK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0350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200">
                <a:solidFill>
                  <a:srgbClr val="000000"/>
                </a:solidFill>
                <a:latin typeface="Tahoma" pitchFamily="34" charset="0"/>
              </a:rPr>
              <a:t>1. Na ktoré dva prúdy sa delil domáci odboj?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 1. Občiansky a komunistický.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7313" y="1611313"/>
            <a:ext cx="9056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200">
                <a:solidFill>
                  <a:srgbClr val="000000"/>
                </a:solidFill>
                <a:latin typeface="Tahoma" pitchFamily="34" charset="0"/>
              </a:rPr>
              <a:t>2. V ktorom roku došlo k zjednoteniu oboch</a:t>
            </a:r>
          </a:p>
          <a:p>
            <a:r>
              <a:rPr lang="sk-SK" sz="3200">
                <a:solidFill>
                  <a:srgbClr val="000000"/>
                </a:solidFill>
                <a:latin typeface="Tahoma" pitchFamily="34" charset="0"/>
              </a:rPr>
              <a:t>    prúdov odboja?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1700213"/>
            <a:ext cx="9144000" cy="1225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200">
                <a:latin typeface="Tahoma" pitchFamily="34" charset="0"/>
              </a:rPr>
              <a:t> 2. </a:t>
            </a:r>
            <a:r>
              <a:rPr lang="sk-SK" sz="3600">
                <a:latin typeface="Tahoma" pitchFamily="34" charset="0"/>
              </a:rPr>
              <a:t>1943.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0" y="306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>
              <a:latin typeface="Tahoma" pitchFamily="34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0" y="299720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600">
                <a:solidFill>
                  <a:srgbClr val="000000"/>
                </a:solidFill>
                <a:latin typeface="Tahoma" pitchFamily="34" charset="0"/>
              </a:rPr>
              <a:t>3. </a:t>
            </a:r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Ako sa volal najvyšší orgán domáceho</a:t>
            </a:r>
          </a:p>
          <a:p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    odboja?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924175"/>
            <a:ext cx="9144000" cy="1152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 3. Slovenská národná rada.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0" y="4164013"/>
            <a:ext cx="9612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4. Kto stál na čele londýnskej exilovej vlády?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4076700"/>
            <a:ext cx="9144000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 4. Edvard Beneš.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0" y="4797425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5. Ako sa volal program, ktorý prijala SNR</a:t>
            </a:r>
          </a:p>
          <a:p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   v decembri 1943?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4797425"/>
            <a:ext cx="9144000" cy="1225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 5. Vianočná dohoda. 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87313" y="5978525"/>
            <a:ext cx="788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6. Ktorí dvaja generáli organizovali SNP?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 6. Jan Golian a Rudolf Viest.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3" grpId="1"/>
      <p:bldP spid="46084" grpId="0" animBg="1"/>
      <p:bldP spid="46085" grpId="0"/>
      <p:bldP spid="46085" grpId="1"/>
      <p:bldP spid="46086" grpId="0" animBg="1"/>
      <p:bldP spid="46088" grpId="0"/>
      <p:bldP spid="46088" grpId="1"/>
      <p:bldP spid="46089" grpId="0" animBg="1"/>
      <p:bldP spid="46090" grpId="0"/>
      <p:bldP spid="46090" grpId="1"/>
      <p:bldP spid="46091" grpId="0" animBg="1"/>
      <p:bldP spid="46093" grpId="0" animBg="1"/>
      <p:bldP spid="46094" grpId="0"/>
      <p:bldP spid="46094" grpId="1"/>
      <p:bldP spid="460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35013" y="274638"/>
            <a:ext cx="7570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 b="1"/>
              <a:t>Protifašistický odboj</a:t>
            </a:r>
          </a:p>
          <a:p>
            <a:r>
              <a:rPr lang="sk-SK" sz="2400">
                <a:cs typeface="Arial" charset="0"/>
              </a:rPr>
              <a:t>► </a:t>
            </a:r>
            <a:r>
              <a:rPr lang="sk-SK" sz="2400"/>
              <a:t>proti totalitnému režimu a spojenectvu s Nemeckom</a:t>
            </a:r>
            <a:endParaRPr lang="sk-SK" sz="2400">
              <a:cs typeface="Arial" charset="0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563938" y="3284538"/>
            <a:ext cx="2087562" cy="1223962"/>
          </a:xfrm>
          <a:prstGeom prst="leftRightArrow">
            <a:avLst>
              <a:gd name="adj1" fmla="val 50000"/>
              <a:gd name="adj2" fmla="val 34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400" b="1"/>
              <a:t>centrá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6372200" y="2996952"/>
            <a:ext cx="2303488" cy="187248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000" b="1" dirty="0" smtClean="0"/>
              <a:t>Moskva</a:t>
            </a:r>
            <a:endParaRPr lang="sk-SK" sz="2000" b="1" dirty="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55650" y="3213100"/>
            <a:ext cx="2087563" cy="1223963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k-SK" dirty="0"/>
          </a:p>
          <a:p>
            <a:pPr algn="ctr"/>
            <a:r>
              <a:rPr lang="sk-SK" sz="2400" b="1" dirty="0"/>
              <a:t>Paríž</a:t>
            </a:r>
          </a:p>
          <a:p>
            <a:pPr algn="ctr"/>
            <a:r>
              <a:rPr lang="sk-SK" sz="2400" b="1" dirty="0"/>
              <a:t>Londýn</a:t>
            </a:r>
          </a:p>
          <a:p>
            <a:pPr algn="ctr"/>
            <a:endParaRPr lang="sk-SK" dirty="0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051050" y="1484313"/>
            <a:ext cx="4826000" cy="15128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3600" b="1" dirty="0"/>
              <a:t>zahraničný</a:t>
            </a:r>
          </a:p>
          <a:p>
            <a:pPr algn="ctr"/>
            <a:r>
              <a:rPr lang="sk-SK" sz="2400" dirty="0"/>
              <a:t>► organizovanie vojska v zahraničí</a:t>
            </a:r>
          </a:p>
          <a:p>
            <a:pPr algn="ctr"/>
            <a:r>
              <a:rPr lang="sk-SK" sz="2400" dirty="0"/>
              <a:t>► vláda v zahraničí</a:t>
            </a:r>
          </a:p>
        </p:txBody>
      </p:sp>
      <p:pic>
        <p:nvPicPr>
          <p:cNvPr id="27655" name="Picture 7" descr="gottva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941168"/>
            <a:ext cx="1320800" cy="1757363"/>
          </a:xfrm>
          <a:prstGeom prst="rect">
            <a:avLst/>
          </a:prstGeom>
          <a:noFill/>
        </p:spPr>
      </p:pic>
      <p:pic>
        <p:nvPicPr>
          <p:cNvPr id="27656" name="Picture 8" descr="be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97425"/>
            <a:ext cx="1077913" cy="155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3213" y="419100"/>
            <a:ext cx="6932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7. Kedy sa začalo SNP?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7.  29.8.1944.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1125538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8. V ktorom meste bolo centrum povstania?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>
              <a:latin typeface="Tahoma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1052513"/>
            <a:ext cx="9144000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8.  V Banskej Bystrici.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0" y="23495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200">
                <a:solidFill>
                  <a:srgbClr val="000000"/>
                </a:solidFill>
                <a:latin typeface="Tahoma" pitchFamily="34" charset="0"/>
              </a:rPr>
              <a:t>10. Aký význam malo SNP?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2276475"/>
            <a:ext cx="9144000" cy="1223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400">
                <a:latin typeface="Tahoma" pitchFamily="34" charset="0"/>
              </a:rPr>
              <a:t>10. </a:t>
            </a:r>
            <a:r>
              <a:rPr lang="sk-SK" sz="3600">
                <a:latin typeface="Tahoma" pitchFamily="34" charset="0"/>
              </a:rPr>
              <a:t>Zaradili sme sa ním medzi štáty </a:t>
            </a:r>
          </a:p>
          <a:p>
            <a:r>
              <a:rPr lang="sk-SK" sz="3600">
                <a:latin typeface="Tahoma" pitchFamily="34" charset="0"/>
              </a:rPr>
              <a:t>     protihitlerovskej koalície.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0" y="1700213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400">
                <a:solidFill>
                  <a:srgbClr val="000000"/>
                </a:solidFill>
                <a:latin typeface="Tahoma" pitchFamily="34" charset="0"/>
              </a:rPr>
              <a:t>9. Aké boli dôsledky potlačenia SNP?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1700213"/>
            <a:ext cx="9144000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3600">
                <a:latin typeface="Tahoma" pitchFamily="34" charset="0"/>
              </a:rPr>
              <a:t>9.  Priama okupácia Nemcami.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animBg="1"/>
      <p:bldP spid="47108" grpId="0"/>
      <p:bldP spid="47108" grpId="1"/>
      <p:bldP spid="47110" grpId="0" animBg="1"/>
      <p:bldP spid="47111" grpId="0"/>
      <p:bldP spid="47111" grpId="1"/>
      <p:bldP spid="47112" grpId="0" animBg="1"/>
      <p:bldP spid="47113" grpId="0"/>
      <p:bldP spid="47113" grpId="1"/>
      <p:bldP spid="47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5013" y="274638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 b="1"/>
              <a:t>Protifašistický odboj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23850" y="1052513"/>
            <a:ext cx="8569325" cy="1728787"/>
          </a:xfrm>
          <a:prstGeom prst="flowChart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4000" b="1"/>
              <a:t>domáci</a:t>
            </a:r>
          </a:p>
          <a:p>
            <a:pPr algn="ctr"/>
            <a:r>
              <a:rPr lang="sk-SK" sz="2000"/>
              <a:t>•  pomoc prenasledovaným </a:t>
            </a:r>
            <a:r>
              <a:rPr lang="sk-SK" sz="2000">
                <a:cs typeface="Arial" charset="0"/>
              </a:rPr>
              <a:t>• spravodajstvo • letáky • sabotáže </a:t>
            </a:r>
          </a:p>
          <a:p>
            <a:pPr algn="ctr"/>
            <a:r>
              <a:rPr lang="sk-SK" sz="2000">
                <a:cs typeface="Arial" charset="0"/>
              </a:rPr>
              <a:t>• partizánske skupiny</a:t>
            </a:r>
            <a:r>
              <a:rPr lang="sk-SK">
                <a:cs typeface="Arial" charset="0"/>
              </a:rPr>
              <a:t> (Jánošík, Čapajev, Smrť fašizmu, Sitno, 1. Štefánikova</a:t>
            </a:r>
            <a:r>
              <a:rPr lang="sk-SK"/>
              <a:t> )   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779838" y="3500438"/>
            <a:ext cx="1584325" cy="504825"/>
          </a:xfrm>
          <a:prstGeom prst="leftRightArrow">
            <a:avLst>
              <a:gd name="adj1" fmla="val 50000"/>
              <a:gd name="adj2" fmla="val 6276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55650" y="3068638"/>
            <a:ext cx="2951163" cy="143986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800" b="1"/>
              <a:t>občiansky</a:t>
            </a:r>
          </a:p>
          <a:p>
            <a:pPr algn="ctr"/>
            <a:r>
              <a:rPr lang="sk-SK" sz="2800"/>
              <a:t>obnoviť ČSR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5651500" y="3068638"/>
            <a:ext cx="2879725" cy="1439862"/>
          </a:xfrm>
          <a:prstGeom prst="flowChartAlternateProces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800" b="1"/>
              <a:t>komunistický</a:t>
            </a:r>
          </a:p>
          <a:p>
            <a:pPr algn="ctr"/>
            <a:r>
              <a:rPr lang="sk-SK" sz="2400"/>
              <a:t>orientácia na ZSSR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1259631" y="4653135"/>
            <a:ext cx="2377331" cy="1873077"/>
          </a:xfrm>
          <a:prstGeom prst="hexagon">
            <a:avLst>
              <a:gd name="adj" fmla="val 3240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k-SK" sz="2400" b="1" dirty="0"/>
              <a:t>J. </a:t>
            </a:r>
            <a:r>
              <a:rPr lang="sk-SK" sz="2400" b="1" dirty="0" err="1"/>
              <a:t>Ursíny</a:t>
            </a:r>
            <a:endParaRPr lang="sk-SK" sz="2400" b="1" dirty="0"/>
          </a:p>
          <a:p>
            <a:r>
              <a:rPr lang="sk-SK" sz="2400" b="1" dirty="0"/>
              <a:t>J. </a:t>
            </a:r>
            <a:r>
              <a:rPr lang="sk-SK" sz="2400" b="1" dirty="0" err="1"/>
              <a:t>Lettrich</a:t>
            </a:r>
            <a:endParaRPr lang="sk-SK" sz="2400" b="1" dirty="0"/>
          </a:p>
          <a:p>
            <a:r>
              <a:rPr lang="sk-SK" sz="2400" b="1" dirty="0"/>
              <a:t>J. </a:t>
            </a:r>
            <a:r>
              <a:rPr lang="sk-SK" sz="2400" b="1" dirty="0" err="1"/>
              <a:t>Josko</a:t>
            </a:r>
            <a:endParaRPr lang="sk-SK" sz="2400" b="1" dirty="0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5651500" y="4652963"/>
            <a:ext cx="2881313" cy="1944687"/>
          </a:xfrm>
          <a:prstGeom prst="hexagon">
            <a:avLst>
              <a:gd name="adj" fmla="val 37041"/>
              <a:gd name="vf" fmla="val 11547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400" b="1"/>
              <a:t>K. Šmidke</a:t>
            </a:r>
          </a:p>
          <a:p>
            <a:pPr algn="ctr"/>
            <a:r>
              <a:rPr lang="sk-SK" sz="2400" b="1"/>
              <a:t>G. Husák</a:t>
            </a:r>
          </a:p>
          <a:p>
            <a:pPr algn="ctr"/>
            <a:r>
              <a:rPr lang="sk-SK" sz="2400" b="1"/>
              <a:t>L. Novomeský</a:t>
            </a:r>
          </a:p>
        </p:txBody>
      </p:sp>
      <p:pic>
        <p:nvPicPr>
          <p:cNvPr id="25624" name="Picture 24" descr="ursy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1252296" cy="1988840"/>
          </a:xfrm>
          <a:prstGeom prst="rect">
            <a:avLst/>
          </a:prstGeom>
          <a:noFill/>
        </p:spPr>
      </p:pic>
      <p:pic>
        <p:nvPicPr>
          <p:cNvPr id="25625" name="Picture 25" descr="smidke_husak_novome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629150"/>
            <a:ext cx="40386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1" grpId="0" animBg="1"/>
      <p:bldP spid="25612" grpId="0" animBg="1"/>
      <p:bldP spid="25613" grpId="0" animBg="1"/>
      <p:bldP spid="25616" grpId="0" animBg="1"/>
      <p:bldP spid="256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92138" y="250825"/>
            <a:ext cx="604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b="1"/>
              <a:t>Zjednotenie domáceho odboja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372225" y="692150"/>
            <a:ext cx="2159000" cy="1368425"/>
          </a:xfrm>
          <a:prstGeom prst="irregularSeal1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3200" b="1"/>
              <a:t>1943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35013" y="2051050"/>
            <a:ext cx="772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3200"/>
              <a:t>vznik </a:t>
            </a:r>
            <a:r>
              <a:rPr lang="sk-SK" sz="3200" b="1"/>
              <a:t>SNR </a:t>
            </a:r>
            <a:r>
              <a:rPr lang="sk-SK" sz="3200"/>
              <a:t>– </a:t>
            </a:r>
            <a:r>
              <a:rPr lang="sk-SK" sz="2400"/>
              <a:t>najvyšší orgán domáceho odboja</a:t>
            </a:r>
            <a:endParaRPr lang="sk-SK" sz="320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1403350" y="2636838"/>
            <a:ext cx="6337300" cy="388937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2800" b="1" dirty="0">
                <a:latin typeface="Constantia" pitchFamily="18" charset="0"/>
              </a:rPr>
              <a:t>Vianočná dohoda</a:t>
            </a:r>
          </a:p>
          <a:p>
            <a:pPr algn="ctr"/>
            <a:endParaRPr lang="sk-SK" sz="2800" b="1" dirty="0">
              <a:latin typeface="Constantia" pitchFamily="18" charset="0"/>
            </a:endParaRPr>
          </a:p>
          <a:p>
            <a:pPr algn="ctr"/>
            <a:endParaRPr lang="sk-SK" sz="2800" b="1" dirty="0">
              <a:latin typeface="Constantia" pitchFamily="18" charset="0"/>
            </a:endParaRPr>
          </a:p>
          <a:p>
            <a:pPr algn="ctr"/>
            <a:r>
              <a:rPr lang="sk-SK" sz="2400" dirty="0">
                <a:cs typeface="Arial" charset="0"/>
              </a:rPr>
              <a:t>• </a:t>
            </a:r>
            <a:r>
              <a:rPr lang="sk-SK" sz="2400" dirty="0"/>
              <a:t>obnoviť ČSR</a:t>
            </a:r>
          </a:p>
          <a:p>
            <a:pPr algn="ctr"/>
            <a:r>
              <a:rPr lang="sk-SK" sz="2400" dirty="0">
                <a:cs typeface="Arial" charset="0"/>
              </a:rPr>
              <a:t>• </a:t>
            </a:r>
            <a:r>
              <a:rPr lang="sk-SK" sz="2400" dirty="0"/>
              <a:t>samobytnosť Slovákov</a:t>
            </a:r>
          </a:p>
          <a:p>
            <a:pPr algn="ctr"/>
            <a:r>
              <a:rPr lang="sk-SK" sz="2400" dirty="0">
                <a:cs typeface="Arial" charset="0"/>
              </a:rPr>
              <a:t>• </a:t>
            </a:r>
            <a:r>
              <a:rPr lang="sk-SK" sz="2400" dirty="0"/>
              <a:t>rovnoprávnosť Slovákov a Čechov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1520" y="188640"/>
            <a:ext cx="431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600" b="1" dirty="0"/>
              <a:t>Príprava povstania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71378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800" b="1" dirty="0"/>
              <a:t>2 varianty</a:t>
            </a:r>
          </a:p>
          <a:p>
            <a:pPr algn="just"/>
            <a:r>
              <a:rPr lang="sk-SK" sz="2800" b="1" dirty="0">
                <a:cs typeface="Arial" charset="0"/>
              </a:rPr>
              <a:t>♦ </a:t>
            </a:r>
            <a:r>
              <a:rPr lang="sk-SK" sz="2400" dirty="0"/>
              <a:t>dve slovenské divízie na východnom Slovensku </a:t>
            </a:r>
            <a:r>
              <a:rPr lang="sk-SK" sz="2400" dirty="0" smtClean="0"/>
              <a:t>otvoria     </a:t>
            </a:r>
            <a:r>
              <a:rPr lang="sk-SK" sz="2400" dirty="0"/>
              <a:t>cestu sovietskej armáde na rýchle oslobodenie Slovenska</a:t>
            </a:r>
          </a:p>
          <a:p>
            <a:pPr algn="just"/>
            <a:r>
              <a:rPr lang="sk-SK" sz="2800" b="1" dirty="0">
                <a:solidFill>
                  <a:srgbClr val="800000"/>
                </a:solidFill>
                <a:cs typeface="Arial" charset="0"/>
              </a:rPr>
              <a:t>♦</a:t>
            </a:r>
            <a:r>
              <a:rPr lang="sk-SK" sz="2800" b="1" dirty="0">
                <a:cs typeface="Arial" charset="0"/>
              </a:rPr>
              <a:t> </a:t>
            </a:r>
            <a:r>
              <a:rPr lang="sk-SK" sz="2400" dirty="0">
                <a:solidFill>
                  <a:srgbClr val="800000"/>
                </a:solidFill>
              </a:rPr>
              <a:t>povstanie začne vo chvíli, keď Nemci začnú </a:t>
            </a:r>
            <a:r>
              <a:rPr lang="sk-SK" sz="2400" dirty="0" smtClean="0">
                <a:solidFill>
                  <a:srgbClr val="800000"/>
                </a:solidFill>
              </a:rPr>
              <a:t>obsadzovať    </a:t>
            </a:r>
            <a:r>
              <a:rPr lang="sk-SK" sz="2400" dirty="0">
                <a:solidFill>
                  <a:srgbClr val="800000"/>
                </a:solidFill>
              </a:rPr>
              <a:t>Slovensko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43213" y="3357563"/>
            <a:ext cx="323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800" b="1" dirty="0"/>
              <a:t>Vojenské ústredie</a:t>
            </a:r>
          </a:p>
        </p:txBody>
      </p:sp>
      <p:pic>
        <p:nvPicPr>
          <p:cNvPr id="28679" name="Picture 4" descr="http://dusan.idealnypartner.sk/sk/1939-45/gol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22288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http://upload.wikimedia.org/wikipedia/commons/thumb/9/9e/Arm.gen._Rudolf_Viest_low.jpg/200px-Arm.gen._Rudolf_Viest_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500438"/>
            <a:ext cx="23272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608263" y="6111875"/>
            <a:ext cx="146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/>
              <a:t>J. Golian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148263" y="616585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/>
              <a:t>R. Viest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2987675" y="4149725"/>
            <a:ext cx="2016125" cy="115093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k-SK" sz="2000"/>
              <a:t>Začnite s vysťahovaním!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LRfotosnpobb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73120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7675" y="373063"/>
            <a:ext cx="5967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800"/>
              <a:t>centrum povstania </a:t>
            </a:r>
            <a:r>
              <a:rPr lang="sk-SK" sz="2800" b="1"/>
              <a:t>Banská Bystrica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817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800"/>
              <a:t>sídlo </a:t>
            </a:r>
            <a:r>
              <a:rPr lang="sk-SK" sz="2800" b="1"/>
              <a:t>SNR</a:t>
            </a:r>
            <a:r>
              <a:rPr lang="sk-SK" sz="2800"/>
              <a:t> a </a:t>
            </a:r>
            <a:r>
              <a:rPr lang="sk-SK" sz="2800" b="1"/>
              <a:t>Slobodného slovenského vysielača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71638" y="900113"/>
            <a:ext cx="2733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b="1"/>
              <a:t>začiatok SNP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403350" y="1773238"/>
            <a:ext cx="6769100" cy="3816350"/>
          </a:xfrm>
          <a:prstGeom prst="irregularSeal1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sz="3600" b="1"/>
              <a:t>29. august 1944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19113" y="179388"/>
            <a:ext cx="82169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3200" b="1"/>
              <a:t>Povstalecká armáda</a:t>
            </a:r>
          </a:p>
          <a:p>
            <a:endParaRPr lang="sk-SK" sz="3200" b="1"/>
          </a:p>
          <a:p>
            <a:r>
              <a:rPr lang="sk-SK" sz="2800">
                <a:cs typeface="Arial" charset="0"/>
              </a:rPr>
              <a:t>• 60 000 slovenských vojakov</a:t>
            </a:r>
          </a:p>
          <a:p>
            <a:r>
              <a:rPr lang="sk-SK" sz="2800">
                <a:cs typeface="Arial" charset="0"/>
              </a:rPr>
              <a:t>• 18 000 partizánov</a:t>
            </a:r>
          </a:p>
          <a:p>
            <a:r>
              <a:rPr lang="sk-SK" sz="2800">
                <a:cs typeface="Arial" charset="0"/>
              </a:rPr>
              <a:t>   ( rôzne národy – Slováci, Česi, Rusi, Francúzi ...)</a:t>
            </a:r>
          </a:p>
          <a:p>
            <a:r>
              <a:rPr lang="sk-SK" sz="2800">
                <a:cs typeface="Arial" charset="0"/>
              </a:rPr>
              <a:t>• 3 ozbrojené vlaky</a:t>
            </a:r>
          </a:p>
        </p:txBody>
      </p:sp>
      <p:pic>
        <p:nvPicPr>
          <p:cNvPr id="30724" name="Picture 4" descr="http://upload.wikimedia.org/wikipedia/commons/c/c6/Lawotschkin_La-5_F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3463"/>
            <a:ext cx="39608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obsahu 6" descr="LRfotosnpostraz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284538"/>
            <a:ext cx="35290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Zástupný symbol obsahu 6" descr="partizán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997200"/>
            <a:ext cx="363061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6" descr="Guľometný vozeň (40,8 kB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500438"/>
            <a:ext cx="410527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samop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15888"/>
            <a:ext cx="3565525" cy="115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apa SNP na Slovensku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8974138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9113" y="228600"/>
            <a:ext cx="354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800" b="1"/>
              <a:t>Povstalecké územie</a:t>
            </a:r>
          </a:p>
        </p:txBody>
      </p:sp>
      <p:pic>
        <p:nvPicPr>
          <p:cNvPr id="39941" name="Picture 5" descr="cen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81075"/>
            <a:ext cx="6989763" cy="4838700"/>
          </a:xfrm>
          <a:prstGeom prst="rect">
            <a:avLst/>
          </a:prstGeom>
          <a:noFill/>
        </p:spPr>
      </p:pic>
      <p:sp>
        <p:nvSpPr>
          <p:cNvPr id="39942" name="Line 6"/>
          <p:cNvSpPr>
            <a:spLocks noChangeShapeType="1"/>
          </p:cNvSpPr>
          <p:nvPr/>
        </p:nvSpPr>
        <p:spPr bwMode="auto">
          <a:xfrm flipH="1">
            <a:off x="2484438" y="3429000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2484438" y="2708275"/>
            <a:ext cx="2014537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2484438" y="2781300"/>
            <a:ext cx="19431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79388" y="6092825"/>
            <a:ext cx="866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0000"/>
                </a:solidFill>
              </a:rPr>
              <a:t>povstalecký trojuholník Banská Bystrica – Zvolen - Brezno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</p:bldLst>
  </p:timing>
</p:sld>
</file>

<file path=ppt/theme/theme1.xml><?xml version="1.0" encoding="utf-8"?>
<a:theme xmlns:a="http://schemas.openxmlformats.org/drawingml/2006/main" name="SlovenskĂ© nĂˇrodnĂ© povstanie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SlovenskĂ© nĂˇrodnĂ© povstanie</Template>
  <TotalTime>34</TotalTime>
  <Words>502</Words>
  <Application>Microsoft Office PowerPoint</Application>
  <PresentationFormat>Prezentácia na obrazovke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2" baseType="lpstr">
      <vt:lpstr>SlovenskĂ© nĂˇrodnĂ© povstanie</vt:lpstr>
      <vt:lpstr>Obrázok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MINITESTÍK</vt:lpstr>
      <vt:lpstr>Snímka 20</vt:lpstr>
    </vt:vector>
  </TitlesOfParts>
  <Company>Základná škola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VychPoradca</dc:creator>
  <cp:lastModifiedBy>jarka</cp:lastModifiedBy>
  <cp:revision>8</cp:revision>
  <dcterms:created xsi:type="dcterms:W3CDTF">2014-02-04T09:45:39Z</dcterms:created>
  <dcterms:modified xsi:type="dcterms:W3CDTF">2017-03-12T20:19:09Z</dcterms:modified>
</cp:coreProperties>
</file>