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70" r:id="rId6"/>
    <p:sldId id="271" r:id="rId7"/>
    <p:sldId id="273" r:id="rId8"/>
    <p:sldId id="267" r:id="rId9"/>
    <p:sldId id="281" r:id="rId10"/>
    <p:sldId id="278" r:id="rId11"/>
    <p:sldId id="280" r:id="rId12"/>
    <p:sldId id="275" r:id="rId13"/>
    <p:sldId id="263" r:id="rId14"/>
    <p:sldId id="266" r:id="rId15"/>
    <p:sldId id="276" r:id="rId16"/>
    <p:sldId id="277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66FF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065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144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861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AFB8F-6EF3-424C-8BDE-A971C8AEC0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69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004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17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884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966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602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346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859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254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50000">
              <a:schemeClr val="bg1"/>
            </a:gs>
            <a:gs pos="100000">
              <a:srgbClr val="FFFFC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D178-8C54-4327-859B-3E7AFE02A915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C0AEE-1E79-4441-AA07-B272C36EF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412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95536" y="908720"/>
            <a:ext cx="850585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atin typeface="Adobe Caslon Pro Bold" pitchFamily="18" charset="-18"/>
              </a:rPr>
              <a:t>Macedónia  a </a:t>
            </a:r>
          </a:p>
          <a:p>
            <a:r>
              <a:rPr lang="sk-SK" sz="4400" b="1" dirty="0" smtClean="0">
                <a:latin typeface="Adobe Caslon Pro Bold" pitchFamily="18" charset="-18"/>
              </a:rPr>
              <a:t>Alexander Veľký (Macedónsky)</a:t>
            </a:r>
            <a:endParaRPr lang="sk-SK" sz="4400" b="1" dirty="0">
              <a:latin typeface="Adobe Caslon Pro Bold" pitchFamily="18" charset="-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16453"/>
            <a:ext cx="2198043" cy="251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5148932" cy="355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4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260648"/>
            <a:ext cx="542488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v delte Nílu v Egypte založil  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mesto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ALEXANDRIU 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(staroveké centrum kultúry)</a:t>
            </a:r>
          </a:p>
          <a:p>
            <a:endParaRPr lang="sk-SK" sz="3200" dirty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knižnica</a:t>
            </a:r>
          </a:p>
          <a:p>
            <a:endParaRPr lang="sk-SK" sz="3200" dirty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Maják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07" y="3212976"/>
            <a:ext cx="2377594" cy="32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60" y="2148654"/>
            <a:ext cx="3700582" cy="35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5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23528" y="620688"/>
            <a:ext cx="82221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sk-SK" sz="3200" dirty="0" smtClean="0">
                <a:latin typeface="Arial" pitchFamily="34" charset="0"/>
                <a:cs typeface="Arial" pitchFamily="34" charset="0"/>
              </a:rPr>
              <a:t>Šíril </a:t>
            </a:r>
            <a:r>
              <a:rPr lang="sk-SK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helenizmus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- grécka kultúra a umenie </a:t>
            </a:r>
          </a:p>
          <a:p>
            <a:pPr algn="just"/>
            <a:r>
              <a:rPr lang="sk-SK" sz="3200" dirty="0" smtClean="0">
                <a:latin typeface="Arial" pitchFamily="34" charset="0"/>
                <a:cs typeface="Arial" pitchFamily="34" charset="0"/>
              </a:rPr>
              <a:t>s prvkami orientálnych kultúr  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176464" cy="353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66" y="2060848"/>
            <a:ext cx="30845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9" y="2708920"/>
            <a:ext cx="3089848" cy="349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67544" y="476672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sk-SK" sz="3200" dirty="0" smtClean="0">
                <a:latin typeface="Arial" pitchFamily="34" charset="0"/>
                <a:cs typeface="Arial" pitchFamily="34" charset="0"/>
              </a:rPr>
              <a:t>návrat do Babylonu</a:t>
            </a:r>
          </a:p>
          <a:p>
            <a:pPr marL="457200" indent="-457200">
              <a:buFontTx/>
              <a:buChar char="-"/>
            </a:pPr>
            <a:r>
              <a:rPr lang="sk-SK" sz="3200" dirty="0" smtClean="0">
                <a:latin typeface="Arial" pitchFamily="34" charset="0"/>
                <a:cs typeface="Arial" pitchFamily="34" charset="0"/>
              </a:rPr>
              <a:t>ochorel na maláriu, bol vyčerpaný zo </a:t>
            </a:r>
          </a:p>
          <a:p>
            <a:pPr marL="457200" indent="-457200"/>
            <a:r>
              <a:rPr lang="sk-SK" sz="3200" dirty="0" smtClean="0">
                <a:latin typeface="Arial" pitchFamily="34" charset="0"/>
                <a:cs typeface="Arial" pitchFamily="34" charset="0"/>
              </a:rPr>
              <a:t>zranení a neliečených chorôb</a:t>
            </a:r>
          </a:p>
          <a:p>
            <a:r>
              <a:rPr lang="sv-SE" sz="3200" b="1" dirty="0" smtClean="0">
                <a:latin typeface="Arial" pitchFamily="34" charset="0"/>
                <a:cs typeface="Arial" pitchFamily="34" charset="0"/>
              </a:rPr>
              <a:t>†</a:t>
            </a:r>
            <a:r>
              <a:rPr lang="sv-SE" sz="3200" dirty="0" smtClean="0">
                <a:latin typeface="Arial" pitchFamily="34" charset="0"/>
                <a:cs typeface="Arial" pitchFamily="34" charset="0"/>
              </a:rPr>
              <a:t>  Alexandra roku 323 pred n.l.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4676874" cy="234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44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95536" y="404664"/>
            <a:ext cx="835293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†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Alexandra sa ríša rozpadla na 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tzv. </a:t>
            </a:r>
            <a:r>
              <a:rPr lang="sk-SK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helenistické štáty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sk-SK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Egypt - </a:t>
            </a:r>
            <a:r>
              <a:rPr lang="sk-SK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vláda </a:t>
            </a:r>
            <a:r>
              <a:rPr lang="sk-SK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Ptolemaiovcov</a:t>
            </a:r>
            <a:endParaRPr lang="sk-SK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Mezopotámia a Irán -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vláda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Seleukovcov</a:t>
            </a:r>
            <a:endParaRPr lang="sk-SK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Grécko a Macedónia -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vláda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Antigonovcov</a:t>
            </a:r>
            <a:endParaRPr lang="sk-SK" sz="3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Malá Ázia -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vláda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Attalovcov</a:t>
            </a:r>
            <a:endParaRPr lang="sk-SK" sz="3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sk-SK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3200" dirty="0" smtClean="0">
                <a:latin typeface="Arial" pitchFamily="34" charset="0"/>
                <a:cs typeface="Arial" pitchFamily="34" charset="0"/>
              </a:rPr>
              <a:t>Zánik štátov súvisel s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útokmi Rimanov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35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47982" y="548680"/>
            <a:ext cx="7543800" cy="1143000"/>
          </a:xfrm>
        </p:spPr>
        <p:txBody>
          <a:bodyPr/>
          <a:lstStyle/>
          <a:p>
            <a:pPr eaLnBrk="1" hangingPunct="1"/>
            <a:r>
              <a:rPr lang="sk-SK" b="1" dirty="0" smtClean="0">
                <a:solidFill>
                  <a:srgbClr val="634A3F"/>
                </a:solidFill>
              </a:rPr>
              <a:t>Zopakujeme si</a:t>
            </a:r>
            <a:endParaRPr lang="cs-CZ" b="1" dirty="0" smtClean="0">
              <a:solidFill>
                <a:srgbClr val="634A3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47863"/>
            <a:ext cx="6080125" cy="4114800"/>
          </a:xfrm>
        </p:spPr>
        <p:txBody>
          <a:bodyPr/>
          <a:lstStyle/>
          <a:p>
            <a:pPr eaLnBrk="1" hangingPunct="1">
              <a:defRPr/>
            </a:pPr>
            <a:r>
              <a:rPr lang="sk-SK" sz="2800" dirty="0" smtClean="0"/>
              <a:t>Ako sa volal otec Alexandra</a:t>
            </a:r>
            <a:r>
              <a:rPr lang="sk-SK" sz="2400" dirty="0" smtClean="0"/>
              <a:t>?  </a:t>
            </a:r>
            <a:endParaRPr lang="sk-SK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sk-SK" sz="2800" dirty="0" smtClean="0"/>
              <a:t>Koľkoročný nastúpil na trón?</a:t>
            </a:r>
          </a:p>
          <a:p>
            <a:pPr eaLnBrk="1" hangingPunct="1">
              <a:defRPr/>
            </a:pPr>
            <a:r>
              <a:rPr lang="sk-SK" sz="2800" dirty="0" smtClean="0"/>
              <a:t>Ako sa volal jeho učiteľ?</a:t>
            </a:r>
          </a:p>
          <a:p>
            <a:pPr eaLnBrk="1" hangingPunct="1">
              <a:defRPr/>
            </a:pPr>
            <a:r>
              <a:rPr lang="sk-SK" sz="2800" dirty="0" smtClean="0"/>
              <a:t>Ako sa volala jeho žena?</a:t>
            </a:r>
          </a:p>
          <a:p>
            <a:pPr eaLnBrk="1" hangingPunct="1">
              <a:defRPr/>
            </a:pPr>
            <a:r>
              <a:rPr lang="sk-SK" sz="2800" dirty="0" smtClean="0"/>
              <a:t>Ktoré krajiny dobyl?</a:t>
            </a:r>
          </a:p>
          <a:p>
            <a:pPr eaLnBrk="1" hangingPunct="1">
              <a:defRPr/>
            </a:pPr>
            <a:r>
              <a:rPr lang="sk-SK" sz="2800" dirty="0" smtClean="0"/>
              <a:t>Koľko mal rokov, keď zomrel?</a:t>
            </a:r>
            <a:endParaRPr lang="cs-CZ" sz="2800" dirty="0" smtClean="0"/>
          </a:p>
        </p:txBody>
      </p:sp>
      <p:sp>
        <p:nvSpPr>
          <p:cNvPr id="7" name="BlokTextu 6"/>
          <p:cNvSpPr txBox="1">
            <a:spLocks noChangeArrowheads="1"/>
          </p:cNvSpPr>
          <p:nvPr/>
        </p:nvSpPr>
        <p:spPr bwMode="auto">
          <a:xfrm>
            <a:off x="7019925" y="1916113"/>
            <a:ext cx="1800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 sz="2800" b="1">
                <a:solidFill>
                  <a:srgbClr val="634A3F"/>
                </a:solidFill>
              </a:rPr>
              <a:t>  Filip II</a:t>
            </a:r>
            <a:r>
              <a:rPr lang="sk-SK" b="1">
                <a:solidFill>
                  <a:srgbClr val="634A3F"/>
                </a:solidFill>
              </a:rPr>
              <a:t>.</a:t>
            </a:r>
          </a:p>
        </p:txBody>
      </p:sp>
      <p:sp>
        <p:nvSpPr>
          <p:cNvPr id="8" name="BlokTextu 7"/>
          <p:cNvSpPr txBox="1">
            <a:spLocks noChangeArrowheads="1"/>
          </p:cNvSpPr>
          <p:nvPr/>
        </p:nvSpPr>
        <p:spPr bwMode="auto">
          <a:xfrm>
            <a:off x="7019925" y="2492375"/>
            <a:ext cx="18716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 b="1">
                <a:solidFill>
                  <a:srgbClr val="634A3F"/>
                </a:solidFill>
              </a:rPr>
              <a:t>  </a:t>
            </a:r>
            <a:r>
              <a:rPr lang="sk-SK" sz="2800" b="1" smtClean="0">
                <a:solidFill>
                  <a:srgbClr val="634A3F"/>
                </a:solidFill>
              </a:rPr>
              <a:t>20-ročný</a:t>
            </a:r>
            <a:endParaRPr lang="sk-SK" sz="2800" b="1">
              <a:solidFill>
                <a:srgbClr val="634A3F"/>
              </a:solidFill>
            </a:endParaRPr>
          </a:p>
        </p:txBody>
      </p:sp>
      <p:sp>
        <p:nvSpPr>
          <p:cNvPr id="9" name="BlokTextu 8"/>
          <p:cNvSpPr txBox="1">
            <a:spLocks noChangeArrowheads="1"/>
          </p:cNvSpPr>
          <p:nvPr/>
        </p:nvSpPr>
        <p:spPr bwMode="auto">
          <a:xfrm>
            <a:off x="6948488" y="2997200"/>
            <a:ext cx="1944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 sz="2800" b="1">
                <a:solidFill>
                  <a:srgbClr val="634A3F"/>
                </a:solidFill>
              </a:rPr>
              <a:t>Aristoteles</a:t>
            </a:r>
          </a:p>
        </p:txBody>
      </p:sp>
      <p:sp>
        <p:nvSpPr>
          <p:cNvPr id="10" name="BlokTextu 9"/>
          <p:cNvSpPr txBox="1">
            <a:spLocks noChangeArrowheads="1"/>
          </p:cNvSpPr>
          <p:nvPr/>
        </p:nvSpPr>
        <p:spPr bwMode="auto">
          <a:xfrm>
            <a:off x="6875463" y="3500438"/>
            <a:ext cx="172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>
                <a:solidFill>
                  <a:srgbClr val="634A3F"/>
                </a:solidFill>
              </a:rPr>
              <a:t> </a:t>
            </a:r>
            <a:r>
              <a:rPr lang="sk-SK" sz="2800" b="1">
                <a:solidFill>
                  <a:srgbClr val="634A3F"/>
                </a:solidFill>
              </a:rPr>
              <a:t>Roxana</a:t>
            </a:r>
          </a:p>
        </p:txBody>
      </p:sp>
      <p:sp>
        <p:nvSpPr>
          <p:cNvPr id="11" name="BlokTextu 10"/>
          <p:cNvSpPr txBox="1">
            <a:spLocks noChangeArrowheads="1"/>
          </p:cNvSpPr>
          <p:nvPr/>
        </p:nvSpPr>
        <p:spPr bwMode="auto">
          <a:xfrm>
            <a:off x="5472113" y="4005263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>
                <a:solidFill>
                  <a:srgbClr val="634A3F"/>
                </a:solidFill>
              </a:rPr>
              <a:t> </a:t>
            </a:r>
            <a:r>
              <a:rPr lang="sk-SK" sz="2800" b="1">
                <a:solidFill>
                  <a:srgbClr val="634A3F"/>
                </a:solidFill>
              </a:rPr>
              <a:t>Perzia, Egypt, India</a:t>
            </a:r>
          </a:p>
        </p:txBody>
      </p:sp>
      <p:sp>
        <p:nvSpPr>
          <p:cNvPr id="12" name="BlokTextu 11"/>
          <p:cNvSpPr txBox="1">
            <a:spLocks noChangeArrowheads="1"/>
          </p:cNvSpPr>
          <p:nvPr/>
        </p:nvSpPr>
        <p:spPr bwMode="auto">
          <a:xfrm>
            <a:off x="7235825" y="4581525"/>
            <a:ext cx="2159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>
                <a:solidFill>
                  <a:srgbClr val="634A3F"/>
                </a:solidFill>
              </a:rPr>
              <a:t> </a:t>
            </a:r>
            <a:r>
              <a:rPr lang="sk-SK" sz="2800" b="1">
                <a:solidFill>
                  <a:srgbClr val="634A3F"/>
                </a:solidFill>
              </a:rPr>
              <a:t>33 rokov</a:t>
            </a:r>
          </a:p>
        </p:txBody>
      </p:sp>
    </p:spTree>
    <p:extLst>
      <p:ext uri="{BB962C8B-B14F-4D97-AF65-F5344CB8AC3E}">
        <p14:creationId xmlns:p14="http://schemas.microsoft.com/office/powerpoint/2010/main" val="11897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792163"/>
          </a:xfrm>
        </p:spPr>
        <p:txBody>
          <a:bodyPr/>
          <a:lstStyle/>
          <a:p>
            <a:pPr eaLnBrk="1" hangingPunct="1"/>
            <a:r>
              <a:rPr lang="sk-SK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ZOPAKUJME SI</a:t>
            </a:r>
            <a:endParaRPr lang="cs-CZ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5600"/>
            <a:ext cx="3970338" cy="4349750"/>
          </a:xfrm>
          <a:solidFill>
            <a:srgbClr val="663300">
              <a:alpha val="27843"/>
            </a:srgbClr>
          </a:solidFill>
          <a:ln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sz="1800" b="1" dirty="0" smtClean="0">
                <a:solidFill>
                  <a:srgbClr val="663300"/>
                </a:solidFill>
              </a:rPr>
              <a:t>1.</a:t>
            </a:r>
            <a:r>
              <a:rPr lang="sk-SK" sz="1800" dirty="0" smtClean="0">
                <a:solidFill>
                  <a:srgbClr val="663300"/>
                </a:solidFill>
              </a:rPr>
              <a:t> </a:t>
            </a:r>
            <a:r>
              <a:rPr lang="sk-SK" sz="18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Ako sa volal otec Alexandra?</a:t>
            </a:r>
          </a:p>
          <a:p>
            <a:pPr eaLnBrk="1" hangingPunct="1"/>
            <a:r>
              <a:rPr lang="sk-SK" sz="18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sk-SK" sz="18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Ako sa volal perzský kráľ, s ktorým Alexander bojoval?</a:t>
            </a:r>
          </a:p>
          <a:p>
            <a:pPr eaLnBrk="1" hangingPunct="1"/>
            <a:r>
              <a:rPr lang="sk-SK" sz="18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sk-SK" sz="18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Z akého kovu boli zhotovené viaceré predmety z kráľovskej hrobky Alexandrovho otca?</a:t>
            </a:r>
          </a:p>
          <a:p>
            <a:pPr eaLnBrk="1" hangingPunct="1"/>
            <a:r>
              <a:rPr lang="sk-SK" sz="18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4.</a:t>
            </a:r>
            <a:r>
              <a:rPr lang="sk-SK" sz="18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Ako sa volala Alexandrova oficiálna manželka?</a:t>
            </a:r>
          </a:p>
          <a:p>
            <a:pPr eaLnBrk="1" hangingPunct="1"/>
            <a:r>
              <a:rPr lang="sk-SK" sz="18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5.</a:t>
            </a:r>
            <a:r>
              <a:rPr lang="sk-SK" sz="18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Z akej krajiny pochádzal Alexander?</a:t>
            </a:r>
          </a:p>
          <a:p>
            <a:pPr eaLnBrk="1" hangingPunct="1"/>
            <a:r>
              <a:rPr lang="sk-SK" sz="18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6.</a:t>
            </a:r>
            <a:r>
              <a:rPr lang="sk-SK" sz="18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V ktorej africkej krajine leží najznámejšia Alexandria?</a:t>
            </a:r>
          </a:p>
          <a:p>
            <a:pPr eaLnBrk="1" hangingPunct="1"/>
            <a:r>
              <a:rPr lang="sk-SK" sz="18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7.</a:t>
            </a:r>
            <a:r>
              <a:rPr lang="sk-SK" sz="18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V akom perzskom meste zomrel Alexander?</a:t>
            </a:r>
            <a:endParaRPr lang="cs-CZ" sz="1800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5466" name="Group 170"/>
          <p:cNvGraphicFramePr>
            <a:graphicFrameLocks noGrp="1"/>
          </p:cNvGraphicFramePr>
          <p:nvPr>
            <p:ph sz="quarter" idx="2"/>
          </p:nvPr>
        </p:nvGraphicFramePr>
        <p:xfrm>
          <a:off x="4500563" y="1628775"/>
          <a:ext cx="4170362" cy="4321177"/>
        </p:xfrm>
        <a:graphic>
          <a:graphicData uri="http://schemas.openxmlformats.org/drawingml/2006/table">
            <a:tbl>
              <a:tblPr/>
              <a:tblGrid>
                <a:gridCol w="347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9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5462" name="Group 166"/>
          <p:cNvGraphicFramePr>
            <a:graphicFrameLocks noGrp="1"/>
          </p:cNvGraphicFramePr>
          <p:nvPr>
            <p:ph sz="quarter" idx="3"/>
          </p:nvPr>
        </p:nvGraphicFramePr>
        <p:xfrm>
          <a:off x="4140200" y="4076700"/>
          <a:ext cx="358775" cy="649288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473" name="Text Box 177"/>
          <p:cNvSpPr txBox="1">
            <a:spLocks noChangeArrowheads="1"/>
          </p:cNvSpPr>
          <p:nvPr/>
        </p:nvSpPr>
        <p:spPr bwMode="auto">
          <a:xfrm>
            <a:off x="2627313" y="6067425"/>
            <a:ext cx="4706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sz="2000" dirty="0">
                <a:solidFill>
                  <a:srgbClr val="663300"/>
                </a:solidFill>
              </a:rPr>
              <a:t>Vylúštenie tajničky znie: </a:t>
            </a:r>
            <a:r>
              <a:rPr lang="sk-SK" sz="2800" b="1" dirty="0">
                <a:solidFill>
                  <a:srgbClr val="663300"/>
                </a:solidFill>
              </a:rPr>
              <a:t>FALANGA</a:t>
            </a:r>
            <a:endParaRPr lang="cs-CZ" sz="2800" b="1" dirty="0">
              <a:solidFill>
                <a:srgbClr val="663300"/>
              </a:solidFill>
            </a:endParaRPr>
          </a:p>
        </p:txBody>
      </p:sp>
      <p:graphicFrame>
        <p:nvGraphicFramePr>
          <p:cNvPr id="55958" name="Group 6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15461"/>
              </p:ext>
            </p:extLst>
          </p:nvPr>
        </p:nvGraphicFramePr>
        <p:xfrm>
          <a:off x="4500563" y="1628775"/>
          <a:ext cx="4170362" cy="4321177"/>
        </p:xfrm>
        <a:graphic>
          <a:graphicData uri="http://schemas.openxmlformats.org/drawingml/2006/table">
            <a:tbl>
              <a:tblPr/>
              <a:tblGrid>
                <a:gridCol w="347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9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Ó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0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5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30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0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0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3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63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9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4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554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554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554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303" grpId="0" build="p" animBg="1"/>
      <p:bldP spid="554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692696"/>
            <a:ext cx="65533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Falanga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– formácia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ťažkoodencov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26" y="4005064"/>
            <a:ext cx="5777942" cy="242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9" y="1700808"/>
            <a:ext cx="5282378" cy="200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799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71413" y="3681028"/>
            <a:ext cx="65389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MACEDÓNIA </a:t>
            </a:r>
          </a:p>
          <a:p>
            <a:endParaRPr lang="sk-SK" sz="3200" dirty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štát na severe Grécka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bohaté ložiská surovín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chov dobytka, rybolov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rast moci po Peloponézskej vojne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45" y="332656"/>
            <a:ext cx="454122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Rovná spojovacia šípka 3"/>
          <p:cNvCxnSpPr/>
          <p:nvPr/>
        </p:nvCxnSpPr>
        <p:spPr>
          <a:xfrm flipV="1">
            <a:off x="2339752" y="908720"/>
            <a:ext cx="3240360" cy="2772308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96105" y="476672"/>
            <a:ext cx="824616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kráľ </a:t>
            </a:r>
            <a:r>
              <a:rPr lang="sk-SK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FILIP II.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začal zjednocovanie ríše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upevnil krajinu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ovládol Grécko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(dohodami i bojom)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v bitke pri </a:t>
            </a:r>
            <a:r>
              <a:rPr lang="sk-SK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CHAIRONEI roku 338 </a:t>
            </a:r>
            <a:r>
              <a:rPr lang="sk-SK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p.n.l</a:t>
            </a:r>
            <a:r>
              <a:rPr lang="sk-SK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sk-SK" sz="3200" dirty="0" smtClean="0">
                <a:latin typeface="Arial" pitchFamily="34" charset="0"/>
                <a:cs typeface="Arial" pitchFamily="34" charset="0"/>
              </a:rPr>
              <a:t> zavraždený atentátnikmi na svadbe svojej 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dcéry 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07967"/>
            <a:ext cx="2047205" cy="263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65" y="4171721"/>
            <a:ext cx="1860299" cy="244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1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9512" y="692696"/>
            <a:ext cx="706635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ALEXANDER VEĽKÝ (Macedónsky)</a:t>
            </a:r>
          </a:p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syn kráľa Filipa II.</a:t>
            </a:r>
            <a:endParaRPr lang="sk-SK" sz="3200" dirty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vynikajúci vojvodca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vládnuť začal ako 20-ročný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pokračoval v plánoch otca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bol vzdelaný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79659"/>
            <a:ext cx="15970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2221253" y="5978564"/>
            <a:ext cx="3438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Aristoteles – grécky filozof,</a:t>
            </a:r>
          </a:p>
          <a:p>
            <a:r>
              <a:rPr lang="sk-SK" dirty="0" smtClean="0">
                <a:latin typeface="Arial" pitchFamily="34" charset="0"/>
                <a:cs typeface="Arial" pitchFamily="34" charset="0"/>
              </a:rPr>
              <a:t>učiteľ a vychovávateľ Alexandra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36" y="1815344"/>
            <a:ext cx="2847728" cy="398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0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764704"/>
            <a:ext cx="4703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obľúbený kôň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Búkefalos</a:t>
            </a:r>
            <a:endParaRPr lang="sk-SK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skrotil ho ako mladý chlapec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3" y="2780928"/>
            <a:ext cx="4953296" cy="341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0353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4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713709"/>
            <a:ext cx="68836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GORDICKÝ UZOL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 - frazeologizmus</a:t>
            </a:r>
          </a:p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v mestečku </a:t>
            </a:r>
            <a:r>
              <a:rPr lang="sk-SK" sz="2800" dirty="0" err="1" smtClean="0">
                <a:latin typeface="Arial" pitchFamily="34" charset="0"/>
                <a:cs typeface="Arial" pitchFamily="34" charset="0"/>
              </a:rPr>
              <a:t>Gordion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 podľa legendy preťal </a:t>
            </a:r>
          </a:p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uzol na oji voza a stal sa tak pánom Ázie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1838"/>
            <a:ext cx="2926870" cy="425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30166"/>
            <a:ext cx="42498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ál 2"/>
          <p:cNvSpPr/>
          <p:nvPr/>
        </p:nvSpPr>
        <p:spPr>
          <a:xfrm>
            <a:off x="2376434" y="3752312"/>
            <a:ext cx="864096" cy="683771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07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72750"/>
            <a:ext cx="3018383" cy="480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10" y="2464871"/>
            <a:ext cx="4381212" cy="302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51520" y="353736"/>
            <a:ext cx="62247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rok 331 pred n. l.  </a:t>
            </a:r>
            <a:r>
              <a:rPr lang="sk-SK" sz="3200" b="1" dirty="0" err="1" smtClean="0">
                <a:latin typeface="Arial" pitchFamily="34" charset="0"/>
                <a:cs typeface="Arial" pitchFamily="34" charset="0"/>
              </a:rPr>
              <a:t>Gaugamely</a:t>
            </a:r>
            <a:endParaRPr lang="sk-SK" sz="3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porazil perzského kráľa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Dárea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III.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043608" y="5877272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mozaika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442407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3200" dirty="0" smtClean="0">
                <a:latin typeface="Arial" pitchFamily="34" charset="0"/>
                <a:cs typeface="Arial" pitchFamily="34" charset="0"/>
              </a:rPr>
              <a:t>Vytvoril veľkú teritoriálnu ríšu.</a:t>
            </a:r>
          </a:p>
          <a:p>
            <a:pPr algn="just"/>
            <a:r>
              <a:rPr lang="sk-SK" sz="3200" dirty="0" smtClean="0">
                <a:latin typeface="Arial" pitchFamily="34" charset="0"/>
                <a:cs typeface="Arial" pitchFamily="34" charset="0"/>
              </a:rPr>
              <a:t>Dobyl: Egypt, Malú Áziu, Mezopotámiu,   Perziu, časť Indie – s hl. mestom Babylonom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2" y="2304586"/>
            <a:ext cx="8190636" cy="408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ál 2"/>
          <p:cNvSpPr/>
          <p:nvPr/>
        </p:nvSpPr>
        <p:spPr>
          <a:xfrm>
            <a:off x="1547664" y="4941168"/>
            <a:ext cx="1152128" cy="86409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 rot="1944652">
            <a:off x="3268232" y="4106102"/>
            <a:ext cx="1990213" cy="63954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7668344" y="3622550"/>
            <a:ext cx="1061844" cy="69811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4788024" y="3622551"/>
            <a:ext cx="1872208" cy="110259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vál 3"/>
          <p:cNvSpPr/>
          <p:nvPr/>
        </p:nvSpPr>
        <p:spPr>
          <a:xfrm>
            <a:off x="2123728" y="3330373"/>
            <a:ext cx="1362341" cy="58435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098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98584" y="404664"/>
            <a:ext cx="84513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oženil sa s perzskou princeznou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Roxanou</a:t>
            </a:r>
            <a:endParaRPr lang="sk-SK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oženil i  veľa svojich vojakov s Peržankami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snažil sa o mierové spolužitie národov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obliekal sa do perzských šiat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1" y="2708920"/>
            <a:ext cx="499268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2" y="3429000"/>
            <a:ext cx="1873486" cy="281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0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476</Words>
  <Application>Microsoft Office PowerPoint</Application>
  <PresentationFormat>Prezentácia na obrazovke (4:3)</PresentationFormat>
  <Paragraphs>140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1" baseType="lpstr">
      <vt:lpstr>Adobe Caslon Pro Bold</vt:lpstr>
      <vt:lpstr>Arial</vt:lpstr>
      <vt:lpstr>Calibri</vt:lpstr>
      <vt:lpstr>Times New Roman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Zopakujeme si</vt:lpstr>
      <vt:lpstr>ZOPAKUJME SI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okay</dc:creator>
  <cp:lastModifiedBy>Ucitel</cp:lastModifiedBy>
  <cp:revision>28</cp:revision>
  <dcterms:created xsi:type="dcterms:W3CDTF">2014-01-28T15:40:21Z</dcterms:created>
  <dcterms:modified xsi:type="dcterms:W3CDTF">2021-02-02T10:28:57Z</dcterms:modified>
</cp:coreProperties>
</file>