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61" r:id="rId5"/>
    <p:sldId id="262" r:id="rId6"/>
    <p:sldId id="272" r:id="rId7"/>
    <p:sldId id="263" r:id="rId8"/>
    <p:sldId id="27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9752-BFBB-4483-9DBB-FF75003E08C8}" type="datetimeFigureOut">
              <a:rPr lang="sk-SK" smtClean="0"/>
              <a:t>15. 11. 2021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941B-9C25-4DB3-BB2F-FBA5FA457F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852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9752-BFBB-4483-9DBB-FF75003E08C8}" type="datetimeFigureOut">
              <a:rPr lang="sk-SK" smtClean="0"/>
              <a:t>15. 11. 2021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941B-9C25-4DB3-BB2F-FBA5FA457F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711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9752-BFBB-4483-9DBB-FF75003E08C8}" type="datetimeFigureOut">
              <a:rPr lang="sk-SK" smtClean="0"/>
              <a:t>15. 11. 2021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941B-9C25-4DB3-BB2F-FBA5FA457F62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7141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9752-BFBB-4483-9DBB-FF75003E08C8}" type="datetimeFigureOut">
              <a:rPr lang="sk-SK" smtClean="0"/>
              <a:t>15. 11. 2021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941B-9C25-4DB3-BB2F-FBA5FA457F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7948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9752-BFBB-4483-9DBB-FF75003E08C8}" type="datetimeFigureOut">
              <a:rPr lang="sk-SK" smtClean="0"/>
              <a:t>15. 11. 2021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941B-9C25-4DB3-BB2F-FBA5FA457F62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6932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9752-BFBB-4483-9DBB-FF75003E08C8}" type="datetimeFigureOut">
              <a:rPr lang="sk-SK" smtClean="0"/>
              <a:t>15. 11. 2021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941B-9C25-4DB3-BB2F-FBA5FA457F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6940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9752-BFBB-4483-9DBB-FF75003E08C8}" type="datetimeFigureOut">
              <a:rPr lang="sk-SK" smtClean="0"/>
              <a:t>15. 11. 2021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941B-9C25-4DB3-BB2F-FBA5FA457F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1090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9752-BFBB-4483-9DBB-FF75003E08C8}" type="datetimeFigureOut">
              <a:rPr lang="sk-SK" smtClean="0"/>
              <a:t>15. 11. 2021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941B-9C25-4DB3-BB2F-FBA5FA457F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42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9752-BFBB-4483-9DBB-FF75003E08C8}" type="datetimeFigureOut">
              <a:rPr lang="sk-SK" smtClean="0"/>
              <a:t>15. 11. 2021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941B-9C25-4DB3-BB2F-FBA5FA457F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457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9752-BFBB-4483-9DBB-FF75003E08C8}" type="datetimeFigureOut">
              <a:rPr lang="sk-SK" smtClean="0"/>
              <a:t>15. 11. 2021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941B-9C25-4DB3-BB2F-FBA5FA457F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252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9752-BFBB-4483-9DBB-FF75003E08C8}" type="datetimeFigureOut">
              <a:rPr lang="sk-SK" smtClean="0"/>
              <a:t>15. 11. 2021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941B-9C25-4DB3-BB2F-FBA5FA457F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047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9752-BFBB-4483-9DBB-FF75003E08C8}" type="datetimeFigureOut">
              <a:rPr lang="sk-SK" smtClean="0"/>
              <a:t>15. 11. 2021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941B-9C25-4DB3-BB2F-FBA5FA457F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217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9752-BFBB-4483-9DBB-FF75003E08C8}" type="datetimeFigureOut">
              <a:rPr lang="sk-SK" smtClean="0"/>
              <a:t>15. 11. 2021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941B-9C25-4DB3-BB2F-FBA5FA457F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91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9752-BFBB-4483-9DBB-FF75003E08C8}" type="datetimeFigureOut">
              <a:rPr lang="sk-SK" smtClean="0"/>
              <a:t>15. 11. 2021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941B-9C25-4DB3-BB2F-FBA5FA457F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630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9752-BFBB-4483-9DBB-FF75003E08C8}" type="datetimeFigureOut">
              <a:rPr lang="sk-SK" smtClean="0"/>
              <a:t>15. 11. 2021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941B-9C25-4DB3-BB2F-FBA5FA457F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752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9752-BFBB-4483-9DBB-FF75003E08C8}" type="datetimeFigureOut">
              <a:rPr lang="sk-SK" smtClean="0"/>
              <a:t>15. 11. 2021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941B-9C25-4DB3-BB2F-FBA5FA457F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706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49752-BFBB-4483-9DBB-FF75003E08C8}" type="datetimeFigureOut">
              <a:rPr lang="sk-SK" smtClean="0"/>
              <a:t>15. 11. 2021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16E941B-9C25-4DB3-BB2F-FBA5FA457F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867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noQVWHFHZJ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83F046-4476-4143-9236-D3E59405C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926" y="2404534"/>
            <a:ext cx="8961120" cy="1646302"/>
          </a:xfrm>
        </p:spPr>
        <p:txBody>
          <a:bodyPr/>
          <a:lstStyle/>
          <a:p>
            <a:pPr algn="ctr"/>
            <a:r>
              <a:rPr lang="sk-SK" dirty="0"/>
              <a:t>OBRAZY STAROVEKEJ SPOLOČNOSTI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2C0D7EE-2251-4E38-865F-EE34D35C5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304713"/>
            <a:ext cx="7766936" cy="1237957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smtClean="0"/>
              <a:t>CIVILIZÁCIE </a:t>
            </a:r>
            <a:r>
              <a:rPr lang="sk-SK" sz="3600" b="1" dirty="0"/>
              <a:t>STARÉHO ORIENTU</a:t>
            </a:r>
          </a:p>
        </p:txBody>
      </p:sp>
    </p:spTree>
    <p:extLst>
      <p:ext uri="{BB962C8B-B14F-4D97-AF65-F5344CB8AC3E}">
        <p14:creationId xmlns:p14="http://schemas.microsoft.com/office/powerpoint/2010/main" val="162293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AA939B-CF5A-4805-A6D9-327D0771B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159433"/>
            <a:ext cx="8922310" cy="839372"/>
          </a:xfrm>
        </p:spPr>
        <p:txBody>
          <a:bodyPr>
            <a:normAutofit fontScale="90000"/>
          </a:bodyPr>
          <a:lstStyle/>
          <a:p>
            <a:r>
              <a:rPr lang="sk-SK" dirty="0"/>
              <a:t/>
            </a:r>
            <a:br>
              <a:rPr lang="sk-SK" dirty="0"/>
            </a:br>
            <a:r>
              <a:rPr lang="sk-SK" sz="4000" b="1" u="sng" dirty="0"/>
              <a:t>Voda prináša život – prírodné podmienky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EF5FA94-62CB-468D-95FE-F19EF7082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2" y="1716259"/>
            <a:ext cx="8922310" cy="4325104"/>
          </a:xfrm>
        </p:spPr>
        <p:txBody>
          <a:bodyPr>
            <a:noAutofit/>
          </a:bodyPr>
          <a:lstStyle/>
          <a:p>
            <a:r>
              <a:rPr lang="sk-SK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ľudia sa usadili v povodí veľkých riek:</a:t>
            </a:r>
          </a:p>
          <a:p>
            <a:endParaRPr lang="sk-SK" sz="32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r>
              <a:rPr lang="sk-SK" sz="32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Eufrat</a:t>
            </a:r>
            <a:r>
              <a:rPr lang="sk-SK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sk-SK" sz="32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Tigris </a:t>
            </a:r>
            <a:r>
              <a:rPr lang="sk-SK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=&gt; Mezopotámia</a:t>
            </a:r>
          </a:p>
          <a:p>
            <a:r>
              <a:rPr lang="sk-SK" sz="32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Níl </a:t>
            </a:r>
            <a:r>
              <a:rPr lang="sk-SK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=&gt; Egypt</a:t>
            </a:r>
          </a:p>
          <a:p>
            <a:r>
              <a:rPr lang="sk-SK" sz="32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Ganga</a:t>
            </a:r>
            <a:r>
              <a:rPr lang="sk-SK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sk-SK" sz="32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Indus </a:t>
            </a:r>
            <a:r>
              <a:rPr lang="sk-SK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=&gt; India</a:t>
            </a:r>
          </a:p>
          <a:p>
            <a:r>
              <a:rPr lang="sk-SK" sz="32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Chuang-Che</a:t>
            </a:r>
            <a:r>
              <a:rPr lang="sk-SK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sk-SK" sz="32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Jang c</a:t>
            </a:r>
            <a:r>
              <a:rPr lang="el-GR" sz="32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`</a:t>
            </a:r>
            <a:r>
              <a:rPr lang="sk-SK" sz="32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ťiang</a:t>
            </a:r>
            <a:r>
              <a:rPr lang="sk-SK" sz="32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sk-SK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=&gt; Čína</a:t>
            </a:r>
          </a:p>
        </p:txBody>
      </p:sp>
      <p:pic>
        <p:nvPicPr>
          <p:cNvPr id="1028" name="Picture 4" descr="SÃºvisiaci obrÃ¡zok">
            <a:extLst>
              <a:ext uri="{FF2B5EF4-FFF2-40B4-BE49-F238E27FC236}">
                <a16:creationId xmlns:a16="http://schemas.microsoft.com/office/drawing/2014/main" id="{E739A2C5-D54D-4FB6-81A9-7C112B90B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74" y="3263706"/>
            <a:ext cx="4645196" cy="349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9A81188-390F-4AD3-ADA5-4B4B31FDF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03385"/>
            <a:ext cx="8596668" cy="5337977"/>
          </a:xfrm>
        </p:spPr>
        <p:txBody>
          <a:bodyPr>
            <a:normAutofit/>
          </a:bodyPr>
          <a:lstStyle/>
          <a:p>
            <a:r>
              <a:rPr lang="sk-SK" sz="3200" dirty="0">
                <a:cs typeface="Times New Roman" panose="02020603050405020304" pitchFamily="18" charset="0"/>
              </a:rPr>
              <a:t>teplé až horúce podnebie</a:t>
            </a:r>
          </a:p>
          <a:p>
            <a:r>
              <a:rPr lang="sk-SK" sz="3200" dirty="0">
                <a:cs typeface="Times New Roman" panose="02020603050405020304" pitchFamily="18" charset="0"/>
              </a:rPr>
              <a:t>dostatok vlahy</a:t>
            </a:r>
          </a:p>
          <a:p>
            <a:r>
              <a:rPr lang="sk-SK" sz="3200" dirty="0">
                <a:cs typeface="Times New Roman" panose="02020603050405020304" pitchFamily="18" charset="0"/>
              </a:rPr>
              <a:t>úrodná pôda</a:t>
            </a:r>
          </a:p>
          <a:p>
            <a:endParaRPr lang="sk-SK" sz="3200" dirty="0">
              <a:cs typeface="Times New Roman" panose="02020603050405020304" pitchFamily="18" charset="0"/>
            </a:endParaRPr>
          </a:p>
          <a:p>
            <a:r>
              <a:rPr lang="sk-SK" sz="3200" dirty="0">
                <a:cs typeface="Times New Roman" panose="02020603050405020304" pitchFamily="18" charset="0"/>
              </a:rPr>
              <a:t>zavlažovacie kanále</a:t>
            </a:r>
          </a:p>
        </p:txBody>
      </p:sp>
      <p:pic>
        <p:nvPicPr>
          <p:cNvPr id="2050" name="Picture 2" descr="VÃ½sledok vyhÄ¾adÃ¡vania obrÃ¡zkov pre dopyt zavlazovaci kanal v staroveku">
            <a:extLst>
              <a:ext uri="{FF2B5EF4-FFF2-40B4-BE49-F238E27FC236}">
                <a16:creationId xmlns:a16="http://schemas.microsoft.com/office/drawing/2014/main" id="{447676C0-A97B-4B6D-8D02-B1F355E89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64" y="1280904"/>
            <a:ext cx="3951874" cy="39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ok vyhÄ¾adÃ¡vania obrÃ¡zkov pre dopyt zavlazovaci kanal">
            <a:extLst>
              <a:ext uri="{FF2B5EF4-FFF2-40B4-BE49-F238E27FC236}">
                <a16:creationId xmlns:a16="http://schemas.microsoft.com/office/drawing/2014/main" id="{EB121666-5301-438D-87B1-4DA817D68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501" y="1962475"/>
            <a:ext cx="3092145" cy="465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DA6A28-DF50-4743-A2F9-921D8615E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/>
              <a:t>Mestské štáty a ich organizácia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B3BF196-5F6B-4196-B5A5-07735F354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1853"/>
            <a:ext cx="9381066" cy="522614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k-SK" sz="3500" dirty="0">
                <a:cs typeface="Times New Roman" panose="02020603050405020304" pitchFamily="18" charset="0"/>
              </a:rPr>
              <a:t>na čele stál </a:t>
            </a:r>
            <a:r>
              <a:rPr lang="sk-SK" sz="3500" b="1" dirty="0">
                <a:cs typeface="Times New Roman" panose="02020603050405020304" pitchFamily="18" charset="0"/>
              </a:rPr>
              <a:t>vládca</a:t>
            </a:r>
            <a:r>
              <a:rPr lang="sk-SK" sz="3500" dirty="0">
                <a:cs typeface="Times New Roman" panose="02020603050405020304" pitchFamily="18" charset="0"/>
              </a:rPr>
              <a:t> (neobmedzená moc, božské pocty, veliteľ vojska)</a:t>
            </a:r>
          </a:p>
          <a:p>
            <a:pPr algn="just"/>
            <a:r>
              <a:rPr lang="sk-SK" sz="3500" b="1" dirty="0">
                <a:cs typeface="Times New Roman" panose="02020603050405020304" pitchFamily="18" charset="0"/>
              </a:rPr>
              <a:t>dvorania</a:t>
            </a:r>
            <a:r>
              <a:rPr lang="sk-SK" sz="3500" dirty="0">
                <a:cs typeface="Times New Roman" panose="02020603050405020304" pitchFamily="18" charset="0"/>
              </a:rPr>
              <a:t> (bohatí a mocní, úklady proti panovníkovi)</a:t>
            </a:r>
          </a:p>
          <a:p>
            <a:pPr algn="just"/>
            <a:r>
              <a:rPr lang="sk-SK" sz="3500" b="1" dirty="0">
                <a:cs typeface="Times New Roman" panose="02020603050405020304" pitchFamily="18" charset="0"/>
              </a:rPr>
              <a:t>úradníci</a:t>
            </a:r>
            <a:r>
              <a:rPr lang="sk-SK" sz="3500" dirty="0">
                <a:cs typeface="Times New Roman" panose="02020603050405020304" pitchFamily="18" charset="0"/>
              </a:rPr>
              <a:t> (nemuseli mať vznešený pôvod, museli vedieť čítať a písať, viedli archívy, kde sa zhromažďovali písomnosti na vypálených hlinených tabuľkách)</a:t>
            </a:r>
          </a:p>
          <a:p>
            <a:pPr algn="just"/>
            <a:r>
              <a:rPr lang="sk-SK" sz="3500" dirty="0">
                <a:cs typeface="Times New Roman" panose="02020603050405020304" pitchFamily="18" charset="0"/>
              </a:rPr>
              <a:t>kňazi, bojovníci, slobodní občania a otroci</a:t>
            </a:r>
          </a:p>
          <a:p>
            <a:pPr algn="just"/>
            <a:endParaRPr lang="sk-SK" sz="3500" dirty="0">
              <a:cs typeface="Times New Roman" panose="02020603050405020304" pitchFamily="18" charset="0"/>
            </a:endParaRPr>
          </a:p>
          <a:p>
            <a:pPr algn="just"/>
            <a:r>
              <a:rPr lang="sk-SK" sz="3500" dirty="0">
                <a:cs typeface="Times New Roman" panose="02020603050405020304" pitchFamily="18" charset="0"/>
              </a:rPr>
              <a:t>život v krajine sa riadil </a:t>
            </a:r>
            <a:r>
              <a:rPr lang="sk-SK" sz="3500" b="1" dirty="0">
                <a:cs typeface="Times New Roman" panose="02020603050405020304" pitchFamily="18" charset="0"/>
              </a:rPr>
              <a:t>zákonníkmi</a:t>
            </a:r>
          </a:p>
          <a:p>
            <a:endParaRPr lang="sk-SK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VÃ½sledok vyhÄ¾adÃ¡vania obrÃ¡zkov pre dopyt faraon">
            <a:extLst>
              <a:ext uri="{FF2B5EF4-FFF2-40B4-BE49-F238E27FC236}">
                <a16:creationId xmlns:a16="http://schemas.microsoft.com/office/drawing/2014/main" id="{6D849D23-A55A-4223-89FA-8106602EE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159" y="0"/>
            <a:ext cx="2052841" cy="277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Ãºvisiaci obrÃ¡zok">
            <a:extLst>
              <a:ext uri="{FF2B5EF4-FFF2-40B4-BE49-F238E27FC236}">
                <a16:creationId xmlns:a16="http://schemas.microsoft.com/office/drawing/2014/main" id="{596584C6-CFE1-4D50-82CF-404834692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4714875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50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171551-D754-49CF-9B10-B48F95E2E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/>
              <a:t>Vznik vedy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75C3E3A-72D0-48B9-8EBA-20B7E8BF2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3647"/>
            <a:ext cx="8596668" cy="4427715"/>
          </a:xfrm>
        </p:spPr>
        <p:txBody>
          <a:bodyPr>
            <a:normAutofit/>
          </a:bodyPr>
          <a:lstStyle/>
          <a:p>
            <a:pPr algn="just"/>
            <a:r>
              <a:rPr lang="sk-SK" sz="3200" b="1" dirty="0">
                <a:cs typeface="Times New Roman" panose="02020603050405020304" pitchFamily="18" charset="0"/>
              </a:rPr>
              <a:t>písmo</a:t>
            </a:r>
            <a:r>
              <a:rPr lang="sk-SK" sz="3200" dirty="0"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sk-SK" sz="3200" dirty="0">
                <a:cs typeface="Times New Roman" panose="02020603050405020304" pitchFamily="18" charset="0"/>
              </a:rPr>
              <a:t>Mezopotámia – obrázkové, klinové písmo</a:t>
            </a:r>
          </a:p>
          <a:p>
            <a:pPr marL="0" indent="0" algn="just">
              <a:buNone/>
            </a:pPr>
            <a:r>
              <a:rPr lang="sk-SK" sz="3200" dirty="0">
                <a:cs typeface="Times New Roman" panose="02020603050405020304" pitchFamily="18" charset="0"/>
              </a:rPr>
              <a:t>Egypt – hieroglyfické písmo</a:t>
            </a:r>
          </a:p>
          <a:p>
            <a:pPr algn="just"/>
            <a:r>
              <a:rPr lang="sk-SK" sz="3200" dirty="0">
                <a:cs typeface="Times New Roman" panose="02020603050405020304" pitchFamily="18" charset="0"/>
              </a:rPr>
              <a:t>čísla</a:t>
            </a:r>
          </a:p>
          <a:p>
            <a:pPr marL="0" indent="0" algn="just">
              <a:buNone/>
            </a:pPr>
            <a:r>
              <a:rPr lang="sk-SK" sz="3200" dirty="0">
                <a:cs typeface="Times New Roman" panose="02020603050405020304" pitchFamily="18" charset="0"/>
              </a:rPr>
              <a:t>=&gt; umožnili rozvoj vedy a vznik prvých vedeckých inštitúcií (knižnice, chrámy – vtedajšie univerzity, školy pisárov,...)</a:t>
            </a:r>
          </a:p>
        </p:txBody>
      </p:sp>
      <p:pic>
        <p:nvPicPr>
          <p:cNvPr id="4100" name="Picture 4" descr="VÃ½sledok vyhÄ¾adÃ¡vania obrÃ¡zkov pre dopyt klinove pismo">
            <a:extLst>
              <a:ext uri="{FF2B5EF4-FFF2-40B4-BE49-F238E27FC236}">
                <a16:creationId xmlns:a16="http://schemas.microsoft.com/office/drawing/2014/main" id="{D1B0606F-17D2-4C7A-9069-D0E2308D6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869" y="0"/>
            <a:ext cx="4538131" cy="234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Ã½sledok vyhÄ¾adÃ¡vania obrÃ¡zkov pre dopyt hieroglyfy">
            <a:extLst>
              <a:ext uri="{FF2B5EF4-FFF2-40B4-BE49-F238E27FC236}">
                <a16:creationId xmlns:a16="http://schemas.microsoft.com/office/drawing/2014/main" id="{116999B3-A0C8-46D1-A41C-12FECA358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662" y="4389120"/>
            <a:ext cx="3118338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77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BF3196-3B67-48EE-8513-8CFA00F73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33047"/>
            <a:ext cx="8596668" cy="5408316"/>
          </a:xfrm>
        </p:spPr>
        <p:txBody>
          <a:bodyPr/>
          <a:lstStyle/>
          <a:p>
            <a:r>
              <a:rPr lang="sk-SK" sz="3200" b="1" dirty="0">
                <a:cs typeface="Times New Roman" panose="02020603050405020304" pitchFamily="18" charset="0"/>
              </a:rPr>
              <a:t>zikkurat</a:t>
            </a:r>
            <a:r>
              <a:rPr lang="sk-SK" sz="3200" dirty="0">
                <a:cs typeface="Times New Roman" panose="02020603050405020304" pitchFamily="18" charset="0"/>
              </a:rPr>
              <a:t> – </a:t>
            </a:r>
            <a:r>
              <a:rPr lang="sk-SK" sz="3200" b="1" dirty="0">
                <a:cs typeface="Times New Roman" panose="02020603050405020304" pitchFamily="18" charset="0"/>
              </a:rPr>
              <a:t>chrám - centrum vzdelania a vedy</a:t>
            </a:r>
          </a:p>
          <a:p>
            <a:pPr algn="just"/>
            <a:r>
              <a:rPr lang="sk-SK" sz="3200" dirty="0">
                <a:cs typeface="Times New Roman" panose="02020603050405020304" pitchFamily="18" charset="0"/>
              </a:rPr>
              <a:t>kňazi sa zaoberali rozmanitými </a:t>
            </a:r>
            <a:r>
              <a:rPr lang="sk-SK" sz="3200" dirty="0" err="1" smtClean="0">
                <a:cs typeface="Times New Roman" panose="02020603050405020304" pitchFamily="18" charset="0"/>
              </a:rPr>
              <a:t>vednýmimi</a:t>
            </a:r>
            <a:r>
              <a:rPr lang="sk-SK" sz="3200" dirty="0" smtClean="0">
                <a:cs typeface="Times New Roman" panose="02020603050405020304" pitchFamily="18" charset="0"/>
              </a:rPr>
              <a:t> </a:t>
            </a:r>
            <a:r>
              <a:rPr lang="sk-SK" sz="3200" dirty="0">
                <a:cs typeface="Times New Roman" panose="02020603050405020304" pitchFamily="18" charset="0"/>
              </a:rPr>
              <a:t>odbormi, tlmočili ľuďom vôľu bohov a vykonávali obrady spojené s obetami</a:t>
            </a:r>
          </a:p>
          <a:p>
            <a:endParaRPr lang="sk-SK" dirty="0"/>
          </a:p>
        </p:txBody>
      </p:sp>
      <p:pic>
        <p:nvPicPr>
          <p:cNvPr id="5122" name="Picture 2" descr="VÃ½sledok vyhÄ¾adÃ¡vania obrÃ¡zkov pre dopyt zikkurat">
            <a:extLst>
              <a:ext uri="{FF2B5EF4-FFF2-40B4-BE49-F238E27FC236}">
                <a16:creationId xmlns:a16="http://schemas.microsoft.com/office/drawing/2014/main" id="{6EB4886D-2E96-4948-BCB7-79BC206FB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5908"/>
            <a:ext cx="6619802" cy="355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Ãºvisiaci obrÃ¡zok">
            <a:extLst>
              <a:ext uri="{FF2B5EF4-FFF2-40B4-BE49-F238E27FC236}">
                <a16:creationId xmlns:a16="http://schemas.microsoft.com/office/drawing/2014/main" id="{02E5320F-3355-49DF-85F7-354A665C6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732" y="3305908"/>
            <a:ext cx="5805269" cy="355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Ã½sledok vyhÄ¾adÃ¡vania obrÃ¡zkov pre dopyt zikkurat">
            <a:extLst>
              <a:ext uri="{FF2B5EF4-FFF2-40B4-BE49-F238E27FC236}">
                <a16:creationId xmlns:a16="http://schemas.microsoft.com/office/drawing/2014/main" id="{CB82FED6-71C7-413B-A18B-2411DD282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751" y="633047"/>
            <a:ext cx="31432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40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98677A-F4E1-4373-B931-17E1176F7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/>
              <a:t>Život bežného obyvateľstva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C8F7B2E-67ED-4CF7-97C2-F64AE55198F0}"/>
              </a:ext>
            </a:extLst>
          </p:cNvPr>
          <p:cNvSpPr txBox="1"/>
          <p:nvPr/>
        </p:nvSpPr>
        <p:spPr>
          <a:xfrm>
            <a:off x="677333" y="1561514"/>
            <a:ext cx="92263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sk-SK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slobodní ľudia </a:t>
            </a:r>
            <a:r>
              <a:rPr lang="sk-SK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venovali sa obchodu, remeslám, roľníctvu, umeniu</a:t>
            </a:r>
          </a:p>
          <a:p>
            <a:endParaRPr lang="sk-SK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sk-SK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obchodníci</a:t>
            </a:r>
            <a:r>
              <a:rPr lang="sk-SK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sk-SK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obchodné karavány </a:t>
            </a:r>
            <a:r>
              <a:rPr lang="sk-SK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udržiavali kontakty so vzdialenými oblasťami Európy, Ázie, Afriky, rozširovali nové poznatky, kultúru, odvádzali dane, bránili svoje </a:t>
            </a:r>
          </a:p>
          <a:p>
            <a:pPr algn="just"/>
            <a:r>
              <a:rPr lang="sk-SK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domovy</a:t>
            </a:r>
          </a:p>
          <a:p>
            <a:endParaRPr lang="sk-SK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Tx/>
              <a:buChar char="-"/>
            </a:pPr>
            <a:r>
              <a:rPr lang="sk-SK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otroci</a:t>
            </a:r>
            <a:r>
              <a:rPr lang="sk-SK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nemali práva, ťažko pracovali</a:t>
            </a:r>
          </a:p>
        </p:txBody>
      </p:sp>
      <p:pic>
        <p:nvPicPr>
          <p:cNvPr id="6146" name="Picture 2" descr="VÃ½sledok vyhÄ¾adÃ¡vania obrÃ¡zkov pre dopyt otroci">
            <a:extLst>
              <a:ext uri="{FF2B5EF4-FFF2-40B4-BE49-F238E27FC236}">
                <a16:creationId xmlns:a16="http://schemas.microsoft.com/office/drawing/2014/main" id="{F46D9748-FEAC-4086-B71C-86560D14C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873" y="4568410"/>
            <a:ext cx="3148186" cy="228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Ã½sledok vyhÄ¾adÃ¡vania obrÃ¡zkov pre dopyt obchodnicka karavana">
            <a:extLst>
              <a:ext uri="{FF2B5EF4-FFF2-40B4-BE49-F238E27FC236}">
                <a16:creationId xmlns:a16="http://schemas.microsoft.com/office/drawing/2014/main" id="{DD5DB03F-F77D-4A52-8888-0D7C739D2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901" y="0"/>
            <a:ext cx="3981158" cy="28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30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9C1D10-00E7-4717-B6E8-E1841D0C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 err="1"/>
              <a:t>Sumeri</a:t>
            </a:r>
            <a:endParaRPr lang="sk-SK" b="1" u="sng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D297FD-83EB-4570-AD50-49B14B7F3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45921"/>
            <a:ext cx="9760895" cy="4881488"/>
          </a:xfrm>
        </p:spPr>
        <p:txBody>
          <a:bodyPr>
            <a:normAutofit/>
          </a:bodyPr>
          <a:lstStyle/>
          <a:p>
            <a:pPr algn="just"/>
            <a:r>
              <a:rPr lang="sk-SK" sz="3200" dirty="0"/>
              <a:t>mestské štáty – </a:t>
            </a:r>
            <a:r>
              <a:rPr lang="sk-SK" sz="3200" dirty="0" err="1"/>
              <a:t>Ur</a:t>
            </a:r>
            <a:r>
              <a:rPr lang="sk-SK" sz="3200" dirty="0"/>
              <a:t>, </a:t>
            </a:r>
            <a:r>
              <a:rPr lang="sk-SK" sz="3200" dirty="0" err="1"/>
              <a:t>Uruk</a:t>
            </a:r>
            <a:r>
              <a:rPr lang="sk-SK" sz="3200" dirty="0"/>
              <a:t>, </a:t>
            </a:r>
            <a:r>
              <a:rPr lang="sk-SK" sz="3200" dirty="0" err="1"/>
              <a:t>Lagaš</a:t>
            </a:r>
            <a:r>
              <a:rPr lang="sk-SK" sz="3200" dirty="0"/>
              <a:t>, </a:t>
            </a:r>
            <a:r>
              <a:rPr lang="sk-SK" sz="3200" dirty="0" err="1"/>
              <a:t>Umma</a:t>
            </a:r>
            <a:r>
              <a:rPr lang="sk-SK" sz="3200" dirty="0"/>
              <a:t>, </a:t>
            </a:r>
            <a:r>
              <a:rPr lang="sk-SK" sz="3200" dirty="0" err="1"/>
              <a:t>Nippur</a:t>
            </a:r>
            <a:r>
              <a:rPr lang="sk-SK" sz="3200" dirty="0"/>
              <a:t>,...</a:t>
            </a:r>
          </a:p>
          <a:p>
            <a:pPr algn="just"/>
            <a:r>
              <a:rPr lang="sk-SK" sz="3200" dirty="0"/>
              <a:t>bojovali medzi sebou o nadvládu</a:t>
            </a:r>
          </a:p>
          <a:p>
            <a:pPr algn="just"/>
            <a:r>
              <a:rPr lang="sk-SK" sz="3200" dirty="0"/>
              <a:t>ako prví začali používať písmo</a:t>
            </a:r>
          </a:p>
          <a:p>
            <a:pPr algn="just"/>
            <a:r>
              <a:rPr lang="sk-SK" sz="3200" dirty="0"/>
              <a:t>zruční obchodníci, remeselníci, umelci</a:t>
            </a:r>
          </a:p>
          <a:p>
            <a:pPr algn="just"/>
            <a:endParaRPr lang="sk-SK" sz="3200" dirty="0"/>
          </a:p>
          <a:p>
            <a:pPr algn="just"/>
            <a:r>
              <a:rPr lang="sk-SK" sz="3200" dirty="0"/>
              <a:t>Epos o Gilgamešovi</a:t>
            </a:r>
          </a:p>
          <a:p>
            <a:pPr marL="0" indent="0" algn="just">
              <a:buNone/>
            </a:pPr>
            <a:r>
              <a:rPr lang="sk-SK" sz="3200" dirty="0">
                <a:hlinkClick r:id="rId2"/>
              </a:rPr>
              <a:t>https://www.youtube.com/watch?v=noQVWHFHZJQ</a:t>
            </a:r>
            <a:endParaRPr lang="sk-SK" sz="3200" dirty="0"/>
          </a:p>
        </p:txBody>
      </p:sp>
      <p:pic>
        <p:nvPicPr>
          <p:cNvPr id="7170" name="Picture 2" descr="VÃ½sledok vyhÄ¾adÃ¡vania obrÃ¡zkov pre dopyt epos o gilgameÅ¡ovi">
            <a:extLst>
              <a:ext uri="{FF2B5EF4-FFF2-40B4-BE49-F238E27FC236}">
                <a16:creationId xmlns:a16="http://schemas.microsoft.com/office/drawing/2014/main" id="{65B880D6-BDB3-4421-AA27-EDE6F8224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620" y="2178079"/>
            <a:ext cx="3062067" cy="30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2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Červeno-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333</TotalTime>
  <Words>266</Words>
  <Application>Microsoft Office PowerPoint</Application>
  <PresentationFormat>Širokouhlá</PresentationFormat>
  <Paragraphs>44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Wingdings 3</vt:lpstr>
      <vt:lpstr>Fazeta</vt:lpstr>
      <vt:lpstr>OBRAZY STAROVEKEJ SPOLOČNOSTI</vt:lpstr>
      <vt:lpstr> Voda prináša život – prírodné podmienky</vt:lpstr>
      <vt:lpstr>Prezentácia programu PowerPoint</vt:lpstr>
      <vt:lpstr>Mestské štáty a ich organizácia</vt:lpstr>
      <vt:lpstr>Vznik vedy</vt:lpstr>
      <vt:lpstr>Prezentácia programu PowerPoint</vt:lpstr>
      <vt:lpstr>Život bežného obyvateľstva</vt:lpstr>
      <vt:lpstr>Sumeri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CIVILIZÁCIE STARÉHO ORIENTU</dc:title>
  <dc:creator>Silvia Kyseľová</dc:creator>
  <cp:lastModifiedBy>Ucitel</cp:lastModifiedBy>
  <cp:revision>103</cp:revision>
  <dcterms:created xsi:type="dcterms:W3CDTF">2017-11-05T13:02:22Z</dcterms:created>
  <dcterms:modified xsi:type="dcterms:W3CDTF">2021-11-15T09:27:04Z</dcterms:modified>
</cp:coreProperties>
</file>