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2"/>
  </p:sldMasterIdLst>
  <p:notesMasterIdLst>
    <p:notesMasterId r:id="rId14"/>
  </p:notesMasterIdLst>
  <p:handoutMasterIdLst>
    <p:handoutMasterId r:id="rId15"/>
  </p:handoutMasterIdLst>
  <p:sldIdLst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367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pos="3839">
          <p15:clr>
            <a:srgbClr val="A4A3A4"/>
          </p15:clr>
        </p15:guide>
        <p15:guide id="5" pos="815">
          <p15:clr>
            <a:srgbClr val="A4A3A4"/>
          </p15:clr>
        </p15:guide>
        <p15:guide id="6" pos="686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>
      <p:cViewPr varScale="1">
        <p:scale>
          <a:sx n="88" d="100"/>
          <a:sy n="88" d="100"/>
        </p:scale>
        <p:origin x="-422" y="-134"/>
      </p:cViewPr>
      <p:guideLst>
        <p:guide orient="horz" pos="2160"/>
        <p:guide orient="horz" pos="367"/>
        <p:guide orient="horz" pos="3888"/>
        <p:guide pos="3839"/>
        <p:guide pos="815"/>
        <p:guide pos="686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1020" y="6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A0844-C266-46EC-A036-E1634F64C44A}" type="datetimeFigureOut">
              <a:rPr lang="sk-SK" smtClean="0"/>
              <a:pPr/>
              <a:t>24. 10. 2018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088AA-226D-4237-A99F-5C4B97F43BA8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563136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08BCD-7B2F-4BCE-87AF-5D67EFFE4D17}" type="datetimeFigureOut">
              <a:rPr lang="sk-SK" smtClean="0"/>
              <a:pPr/>
              <a:t>24. 10. 2018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A1353-EEA5-436B-AB14-1D84B195E669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382067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" y="0"/>
            <a:ext cx="12188823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8" name="Obdĺžnik s jedným zaobleným rohom 7"/>
          <p:cNvSpPr/>
          <p:nvPr/>
        </p:nvSpPr>
        <p:spPr bwMode="ltGray">
          <a:xfrm rot="10800000" flipH="1" flipV="1">
            <a:off x="6926759" y="228598"/>
            <a:ext cx="5035054" cy="5715002"/>
          </a:xfrm>
          <a:prstGeom prst="round1Rect">
            <a:avLst>
              <a:gd name="adj" fmla="val 589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0" y="3"/>
            <a:ext cx="6926756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8013" y="1703718"/>
            <a:ext cx="5791200" cy="37338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085014" y="3429000"/>
            <a:ext cx="4572000" cy="1905000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24. 10. 2018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ĺžnik 16"/>
          <p:cNvSpPr/>
          <p:nvPr/>
        </p:nvSpPr>
        <p:spPr>
          <a:xfrm>
            <a:off x="0" y="0"/>
            <a:ext cx="12188952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18" name="Obdĺžnik 17"/>
          <p:cNvSpPr/>
          <p:nvPr/>
        </p:nvSpPr>
        <p:spPr>
          <a:xfrm>
            <a:off x="7466013" y="3"/>
            <a:ext cx="4722812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83151" y="234351"/>
            <a:ext cx="3773863" cy="46424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sz="44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lvl="0">
              <a:lnSpc>
                <a:spcPct val="80000"/>
              </a:lnSpc>
            </a:pPr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872936" y="5029200"/>
            <a:ext cx="3782586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Obdĺžnik 19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4917-CE56-4645-8050-1555FA0B180B}" type="datetimeFigureOut">
              <a:rPr lang="sk-SK" smtClean="0"/>
              <a:pPr/>
              <a:t>24. 10. 2018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4DA2-3CE4-45BB-9F6F-628A0CFBDBF9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1" name="Round Single Corner Obdĺžnik 20"/>
          <p:cNvSpPr/>
          <p:nvPr/>
        </p:nvSpPr>
        <p:spPr bwMode="ltGray">
          <a:xfrm rot="10800000" flipV="1">
            <a:off x="227013" y="234351"/>
            <a:ext cx="7238999" cy="57092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flipH="1">
            <a:off x="457198" y="465283"/>
            <a:ext cx="6780215" cy="5249717"/>
          </a:xfrm>
          <a:prstGeom prst="round1Rect">
            <a:avLst>
              <a:gd name="adj" fmla="val 4287"/>
            </a:avLst>
          </a:prstGeo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35215850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371600">
              <a:defRPr/>
            </a:lvl6pPr>
            <a:lvl7pPr marL="1600200">
              <a:defRPr/>
            </a:lvl7pPr>
            <a:lvl8pPr marL="1828800">
              <a:defRPr baseline="0"/>
            </a:lvl8pPr>
            <a:lvl9pPr marL="2057400">
              <a:defRPr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24. 10. 2018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293813" y="582613"/>
            <a:ext cx="8183562" cy="558958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24. 10. 2018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705974" y="582613"/>
            <a:ext cx="1951037" cy="5589587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24. 10. 2018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á snímka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/>
          <p:nvPr/>
        </p:nvSpPr>
        <p:spPr>
          <a:xfrm>
            <a:off x="0" y="0"/>
            <a:ext cx="12188952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12" name="Obdĺžnik 11"/>
          <p:cNvSpPr/>
          <p:nvPr/>
        </p:nvSpPr>
        <p:spPr>
          <a:xfrm>
            <a:off x="0" y="3"/>
            <a:ext cx="5180012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k-SK" dirty="0"/>
          </a:p>
        </p:txBody>
      </p:sp>
      <p:sp>
        <p:nvSpPr>
          <p:cNvPr id="13" name="Obdĺžnik 12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8013" y="914400"/>
            <a:ext cx="4190999" cy="38862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97799" y="4953000"/>
            <a:ext cx="4201213" cy="990599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24. 10. 2018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4" name="Zástupný symbol obrázka 4"/>
          <p:cNvSpPr>
            <a:spLocks noGrp="1"/>
          </p:cNvSpPr>
          <p:nvPr>
            <p:ph type="pic" sz="quarter" idx="13"/>
          </p:nvPr>
        </p:nvSpPr>
        <p:spPr>
          <a:xfrm>
            <a:off x="5180013" y="228600"/>
            <a:ext cx="6781800" cy="5715000"/>
          </a:xfrm>
          <a:prstGeom prst="round1Rect">
            <a:avLst>
              <a:gd name="adj" fmla="val 5636"/>
            </a:avLst>
          </a:prstGeom>
          <a:solidFill>
            <a:schemeClr val="bg2"/>
          </a:solidFill>
        </p:spPr>
        <p:txBody>
          <a:bodyPr tIns="914400"/>
          <a:lstStyle>
            <a:lvl1pPr marL="0" indent="0" algn="ctr">
              <a:buNone/>
              <a:defRPr/>
            </a:lvl1pPr>
          </a:lstStyle>
          <a:p>
            <a:r>
              <a:rPr lang="sk-SK" smtClean="0"/>
              <a:t>Ak chcete pridať obrázok, kliknite na ikonu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41871306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2876"/>
            <a:ext cx="12188952" cy="64770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7451144" y="0"/>
            <a:ext cx="4737681" cy="647700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k-SK" dirty="0"/>
          </a:p>
        </p:txBody>
      </p:sp>
      <p:sp>
        <p:nvSpPr>
          <p:cNvPr id="10" name="Obdĺžnik s jedným zaobleným rohom 9"/>
          <p:cNvSpPr/>
          <p:nvPr/>
        </p:nvSpPr>
        <p:spPr bwMode="ltGray">
          <a:xfrm rot="10800000" flipV="1">
            <a:off x="219973" y="234351"/>
            <a:ext cx="7237410" cy="60140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11" name="Obdĺžnik 10"/>
          <p:cNvSpPr/>
          <p:nvPr/>
        </p:nvSpPr>
        <p:spPr>
          <a:xfrm>
            <a:off x="0" y="6477000"/>
            <a:ext cx="12188952" cy="381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5638801" cy="4191000"/>
          </a:xfrm>
        </p:spPr>
        <p:txBody>
          <a:bodyPr anchor="b">
            <a:noAutofit/>
          </a:bodyPr>
          <a:lstStyle>
            <a:lvl1pPr algn="l">
              <a:defRPr sz="5400" b="0" cap="none" baseline="0"/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3813" y="5029200"/>
            <a:ext cx="5638800" cy="9144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24. 10. 2018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293813" y="1981200"/>
            <a:ext cx="4648201" cy="4191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246811" y="1981200"/>
            <a:ext cx="4648203" cy="4191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143000"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24. 10. 2018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3813" y="1981200"/>
            <a:ext cx="4645152" cy="76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293813" y="2819400"/>
            <a:ext cx="4645152" cy="3352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 baseline="0"/>
            </a:lvl8pPr>
            <a:lvl9pPr marL="2057400">
              <a:defRPr sz="16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249862" y="1981200"/>
            <a:ext cx="4645152" cy="76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249862" y="2819400"/>
            <a:ext cx="4645152" cy="3352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143000"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24. 10. 2018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24. 10. 2018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24. 10. 2018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2" y="0"/>
            <a:ext cx="12188952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10" name="Obdĺžnik s jedným zaobleným rohom 9"/>
          <p:cNvSpPr/>
          <p:nvPr/>
        </p:nvSpPr>
        <p:spPr bwMode="ltGray">
          <a:xfrm rot="10800000" flipH="1" flipV="1">
            <a:off x="4722814" y="234351"/>
            <a:ext cx="7237538" cy="57092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11" name="Obdĺžnik 10"/>
          <p:cNvSpPr/>
          <p:nvPr/>
        </p:nvSpPr>
        <p:spPr>
          <a:xfrm>
            <a:off x="0" y="1"/>
            <a:ext cx="4722811" cy="617220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2197" y="234351"/>
            <a:ext cx="3773863" cy="4642450"/>
          </a:xfrm>
        </p:spPr>
        <p:txBody>
          <a:bodyPr anchor="b">
            <a:normAutofit/>
          </a:bodyPr>
          <a:lstStyle>
            <a:lvl1pPr algn="l">
              <a:defRPr sz="4400" b="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81983" y="5029199"/>
            <a:ext cx="3782586" cy="9144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sk-SK" smtClean="0"/>
              <a:pPr/>
              <a:t>24. 10. 2018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945139" y="465285"/>
            <a:ext cx="6786614" cy="524971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6477000"/>
            <a:ext cx="11960352" cy="381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11960352" y="6477000"/>
            <a:ext cx="228473" cy="381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1" y="0"/>
            <a:ext cx="12188825" cy="64770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k-SK" dirty="0"/>
          </a:p>
        </p:txBody>
      </p:sp>
      <p:sp>
        <p:nvSpPr>
          <p:cNvPr id="10" name="Obdĺžnik s jedným zaobleným rohom 9"/>
          <p:cNvSpPr/>
          <p:nvPr/>
        </p:nvSpPr>
        <p:spPr>
          <a:xfrm>
            <a:off x="0" y="228600"/>
            <a:ext cx="11961877" cy="6248400"/>
          </a:xfrm>
          <a:prstGeom prst="round1Rect">
            <a:avLst>
              <a:gd name="adj" fmla="val 458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1293813" y="563562"/>
            <a:ext cx="9601200" cy="11890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3813" y="1981200"/>
            <a:ext cx="9601202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913811" y="6248400"/>
            <a:ext cx="1091459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sk-SK" smtClean="0"/>
              <a:pPr/>
              <a:t>24. 10. 2018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1293813" y="6248400"/>
            <a:ext cx="7467598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0133011" y="6248400"/>
            <a:ext cx="762003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33" r:id="rId10"/>
    <p:sldLayoutId id="2147483730" r:id="rId11"/>
    <p:sldLayoutId id="2147483731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sk-SK" sz="6000" b="0" i="0" dirty="0" smtClean="0">
                <a:solidFill>
                  <a:schemeClr val="bg1"/>
                </a:solidFill>
                <a:effectLst>
                  <a:outerShdw blurRad="88900" algn="ctr">
                    <a:prstClr val="black">
                      <a:alpha val="35000"/>
                    </a:prstClr>
                  </a:outerShdw>
                </a:effectLst>
                <a:latin typeface="Cambria"/>
                <a:ea typeface="+mj-ea"/>
                <a:cs typeface="+mj-cs"/>
              </a:rPr>
              <a:t>Deň sviatočného odpočinku</a:t>
            </a:r>
            <a:endParaRPr lang="sk-SK" sz="6000" b="0" i="0" dirty="0">
              <a:solidFill>
                <a:schemeClr val="bg1"/>
              </a:solidFill>
              <a:effectLst>
                <a:outerShdw blurRad="88900" algn="ctr">
                  <a:prstClr val="black">
                    <a:alpha val="35000"/>
                  </a:prstClr>
                </a:outerShdw>
              </a:effectLst>
              <a:latin typeface="Cambria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sk-SK" sz="2000" b="0" i="0" dirty="0" smtClean="0">
                <a:solidFill>
                  <a:srgbClr val="488E4A">
                    <a:lumMod val="20000"/>
                  </a:srgbClr>
                </a:solidFill>
              </a:rPr>
              <a:t>Podnadpis</a:t>
            </a:r>
            <a:endParaRPr lang="sk-SK" sz="2000" b="0" i="0" dirty="0">
              <a:solidFill>
                <a:srgbClr val="488E4A">
                  <a:lumMod val="20000"/>
                </a:srgbClr>
              </a:solidFill>
            </a:endParaRPr>
          </a:p>
        </p:txBody>
      </p:sp>
      <p:pic>
        <p:nvPicPr>
          <p:cNvPr id="5" name="Zástupný symbol obrázka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40808308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Práva a povinnosti podľa CÚ </a:t>
            </a:r>
            <a:r>
              <a:rPr lang="sk-SK" dirty="0" err="1" smtClean="0"/>
              <a:t>č.l</a:t>
            </a:r>
            <a:r>
              <a:rPr lang="sk-SK" dirty="0" smtClean="0"/>
              <a:t>. </a:t>
            </a:r>
            <a:r>
              <a:rPr lang="sk-SK" smtClean="0"/>
              <a:t>7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sk-SK" b="1" dirty="0"/>
              <a:t>(1) </a:t>
            </a:r>
            <a:r>
              <a:rPr lang="sk-SK" dirty="0" err="1"/>
              <a:t>Clen</a:t>
            </a:r>
            <a:r>
              <a:rPr lang="sk-SK" dirty="0"/>
              <a:t> Evanjelickej cirkvi má najmä tieto práva:</a:t>
            </a:r>
          </a:p>
          <a:p>
            <a:r>
              <a:rPr lang="sk-SK" dirty="0"/>
              <a:t>a) </a:t>
            </a:r>
            <a:r>
              <a:rPr lang="sk-SK" dirty="0" err="1"/>
              <a:t>zúcastnovat</a:t>
            </a:r>
            <a:r>
              <a:rPr lang="sk-SK" dirty="0"/>
              <a:t> sa na </a:t>
            </a:r>
            <a:r>
              <a:rPr lang="sk-SK" dirty="0" err="1"/>
              <a:t>cinnosti</a:t>
            </a:r>
            <a:r>
              <a:rPr lang="sk-SK" dirty="0"/>
              <a:t> cirkvi, predovšetkým cirkevného zboru,</a:t>
            </a:r>
          </a:p>
          <a:p>
            <a:r>
              <a:rPr lang="sv-SE" dirty="0"/>
              <a:t>b) zúcastnovat sa na službách Božích a prijímat prostriedky milosti,</a:t>
            </a:r>
          </a:p>
          <a:p>
            <a:r>
              <a:rPr lang="sk-SK" dirty="0"/>
              <a:t>c) </a:t>
            </a:r>
            <a:r>
              <a:rPr lang="sk-SK" dirty="0" err="1"/>
              <a:t>žiadat</a:t>
            </a:r>
            <a:r>
              <a:rPr lang="sk-SK" dirty="0"/>
              <a:t> duchovnú a materiálnu pomoc v núdzi a </a:t>
            </a:r>
            <a:r>
              <a:rPr lang="sk-SK" dirty="0" err="1"/>
              <a:t>využívat</a:t>
            </a:r>
            <a:r>
              <a:rPr lang="sk-SK" dirty="0"/>
              <a:t> služby cirkevnej charity,</a:t>
            </a:r>
          </a:p>
          <a:p>
            <a:r>
              <a:rPr lang="sk-SK" dirty="0"/>
              <a:t>d) </a:t>
            </a:r>
            <a:r>
              <a:rPr lang="sk-SK" dirty="0" err="1"/>
              <a:t>volit</a:t>
            </a:r>
            <a:r>
              <a:rPr lang="sk-SK" dirty="0"/>
              <a:t> a byt volený do cirkevných orgánov,</a:t>
            </a:r>
          </a:p>
          <a:p>
            <a:r>
              <a:rPr lang="sk-SK" dirty="0"/>
              <a:t>e) </a:t>
            </a:r>
            <a:r>
              <a:rPr lang="sk-SK" dirty="0" err="1"/>
              <a:t>predkladat</a:t>
            </a:r>
            <a:r>
              <a:rPr lang="sk-SK" dirty="0"/>
              <a:t> žiadosti, návrhy a podnety cirkevným orgánom a cirkevným </a:t>
            </a:r>
            <a:r>
              <a:rPr lang="sk-SK" dirty="0" err="1"/>
              <a:t>predstavitelom</a:t>
            </a:r>
            <a:r>
              <a:rPr lang="sk-SK" dirty="0"/>
              <a:t>,</a:t>
            </a:r>
          </a:p>
          <a:p>
            <a:r>
              <a:rPr lang="sk-SK" dirty="0"/>
              <a:t>f) </a:t>
            </a:r>
            <a:r>
              <a:rPr lang="sk-SK" dirty="0" err="1"/>
              <a:t>zúcastnovat</a:t>
            </a:r>
            <a:r>
              <a:rPr lang="sk-SK" dirty="0"/>
              <a:t> sa na zasadnutiach zborových konventov, </a:t>
            </a:r>
            <a:r>
              <a:rPr lang="sk-SK" dirty="0" err="1"/>
              <a:t>vyjadrovat</a:t>
            </a:r>
            <a:r>
              <a:rPr lang="sk-SK" dirty="0"/>
              <a:t> sa k veciam, ktoré sú</a:t>
            </a:r>
          </a:p>
          <a:p>
            <a:r>
              <a:rPr lang="pl-PL" dirty="0"/>
              <a:t>predmetom ich rokovaní a hlasovat o nich,</a:t>
            </a:r>
          </a:p>
          <a:p>
            <a:r>
              <a:rPr lang="sk-SK" dirty="0"/>
              <a:t>g) </a:t>
            </a:r>
            <a:r>
              <a:rPr lang="sk-SK" dirty="0" err="1"/>
              <a:t>domáhat</a:t>
            </a:r>
            <a:r>
              <a:rPr lang="sk-SK" dirty="0"/>
              <a:t> sa ochrany svojich práv pred cirkevnými orgánmi a cirkevnými súdmi.</a:t>
            </a:r>
          </a:p>
          <a:p>
            <a:r>
              <a:rPr lang="sk-SK" b="1" dirty="0"/>
              <a:t>(2) </a:t>
            </a:r>
            <a:r>
              <a:rPr lang="sk-SK" dirty="0"/>
              <a:t>Právo </a:t>
            </a:r>
            <a:r>
              <a:rPr lang="sk-SK" dirty="0" err="1"/>
              <a:t>volit</a:t>
            </a:r>
            <a:r>
              <a:rPr lang="sk-SK" dirty="0"/>
              <a:t> a právo </a:t>
            </a:r>
            <a:r>
              <a:rPr lang="sk-SK" dirty="0" err="1"/>
              <a:t>hlasovat</a:t>
            </a:r>
            <a:r>
              <a:rPr lang="sk-SK" dirty="0"/>
              <a:t> na zborovom konvente nadobúda </a:t>
            </a:r>
            <a:r>
              <a:rPr lang="sk-SK" dirty="0" err="1"/>
              <a:t>clen</a:t>
            </a:r>
            <a:r>
              <a:rPr lang="sk-SK" dirty="0"/>
              <a:t> cirkvi po </a:t>
            </a:r>
            <a:r>
              <a:rPr lang="sk-SK" dirty="0" err="1"/>
              <a:t>dovršení</a:t>
            </a:r>
            <a:r>
              <a:rPr lang="sk-SK" dirty="0"/>
              <a:t> plnoletosti.</a:t>
            </a:r>
          </a:p>
          <a:p>
            <a:r>
              <a:rPr lang="sk-SK" b="1" dirty="0"/>
              <a:t>(3) </a:t>
            </a:r>
            <a:r>
              <a:rPr lang="sk-SK" dirty="0"/>
              <a:t>Právo byt volený do cirkevných orgánov nadobúda </a:t>
            </a:r>
            <a:r>
              <a:rPr lang="sk-SK" dirty="0" err="1"/>
              <a:t>clen</a:t>
            </a:r>
            <a:r>
              <a:rPr lang="sk-SK" dirty="0"/>
              <a:t> cirkvi, </a:t>
            </a:r>
            <a:r>
              <a:rPr lang="sk-SK" dirty="0" err="1"/>
              <a:t>pokial</a:t>
            </a:r>
            <a:r>
              <a:rPr lang="sk-SK" dirty="0"/>
              <a:t> táto ústava neustanovuje</a:t>
            </a:r>
          </a:p>
          <a:p>
            <a:r>
              <a:rPr lang="sk-SK" dirty="0"/>
              <a:t>inak, </a:t>
            </a:r>
            <a:r>
              <a:rPr lang="sk-SK" dirty="0" err="1"/>
              <a:t>dovršením</a:t>
            </a:r>
            <a:r>
              <a:rPr lang="sk-SK" dirty="0"/>
              <a:t> 21 rokov.</a:t>
            </a:r>
          </a:p>
        </p:txBody>
      </p:sp>
    </p:spTree>
    <p:extLst>
      <p:ext uri="{BB962C8B-B14F-4D97-AF65-F5344CB8AC3E}">
        <p14:creationId xmlns="" xmlns:p14="http://schemas.microsoft.com/office/powerpoint/2010/main" val="21448514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7" name="Picture 3" descr="C:\Users\Taňa\Desktop\NAV 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22446" y="-214338"/>
            <a:ext cx="8001056" cy="70723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je potrebné pre vzťah?</a:t>
            </a:r>
            <a:endParaRPr lang="sk-SK" dirty="0"/>
          </a:p>
        </p:txBody>
      </p:sp>
      <p:pic>
        <p:nvPicPr>
          <p:cNvPr id="1026" name="Picture 2" descr="http://t2.aimg.sk/magaziny/em6H7KrYQJXCLHk2PrdQ9Q.jpg?t=&amp;h=Dj7W1myNTxf0KDD3XBtXIg&amp;e=2145916800&amp;v=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073" y="1916832"/>
            <a:ext cx="6120679" cy="43686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98095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Pán Boh už na začiatku oddelil jeden deň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sk-SK" sz="3200" dirty="0" smtClean="0"/>
              <a:t>Čas pre vzťah s Bohom. </a:t>
            </a:r>
            <a:endParaRPr lang="sk-SK" sz="3200" dirty="0"/>
          </a:p>
        </p:txBody>
      </p:sp>
      <p:pic>
        <p:nvPicPr>
          <p:cNvPr id="2050" name="Picture 2" descr="http://static.itnews.sk/a501/image/file/2/0046/rQ3q.aplikacie_zdielanie_kalendara_jp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094" y="734219"/>
            <a:ext cx="6286500" cy="4711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22266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Tretie Božie prikázanie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3200" i="1" dirty="0" smtClean="0"/>
              <a:t>„Pamätaj, že máš sviatočný deň svätiť.“</a:t>
            </a:r>
            <a:endParaRPr lang="sk-SK" sz="3200" i="1" dirty="0"/>
          </a:p>
        </p:txBody>
      </p:sp>
      <p:sp>
        <p:nvSpPr>
          <p:cNvPr id="4" name="Zástupný symbol obrázka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076" name="Picture 4" descr="http://files.svitanie.sk/200006214-683476a290/Desatoro%20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773" y="332656"/>
            <a:ext cx="6675040" cy="57739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391437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 SZ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Sviatočný deň je sobota</a:t>
            </a:r>
            <a:endParaRPr lang="sk-SK" dirty="0"/>
          </a:p>
        </p:txBody>
      </p:sp>
      <p:pic>
        <p:nvPicPr>
          <p:cNvPr id="4098" name="Picture 2" descr="http://www.academia.cz/img/knihy/obalky1/lrg/saba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714" y="524410"/>
            <a:ext cx="3275202" cy="56477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35105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 NZ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038628" y="1709934"/>
            <a:ext cx="2856386" cy="4462265"/>
          </a:xfrm>
        </p:spPr>
        <p:txBody>
          <a:bodyPr/>
          <a:lstStyle/>
          <a:p>
            <a:r>
              <a:rPr lang="sk-SK" dirty="0" smtClean="0"/>
              <a:t>Pán Ježiš bol vzkriesený v nedeľu</a:t>
            </a:r>
          </a:p>
          <a:p>
            <a:r>
              <a:rPr lang="sk-SK" dirty="0" smtClean="0"/>
              <a:t>Zoslanie Ducha Svätého bolo v nedeľu</a:t>
            </a:r>
          </a:p>
          <a:p>
            <a:r>
              <a:rPr lang="sk-SK" dirty="0" smtClean="0"/>
              <a:t>Založenie cirkvi bolo v nedeľu </a:t>
            </a:r>
            <a:endParaRPr lang="sk-SK" dirty="0"/>
          </a:p>
        </p:txBody>
      </p:sp>
      <p:pic>
        <p:nvPicPr>
          <p:cNvPr id="5122" name="Picture 2" descr="https://i.ytimg.com/vi/EsJGqW1AqD8/maxresdefault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702" r="11703" b="15433"/>
          <a:stretch/>
        </p:blipFill>
        <p:spPr bwMode="auto">
          <a:xfrm>
            <a:off x="189756" y="1709935"/>
            <a:ext cx="7488832" cy="46508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978119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Evanjelici sa v nedeľu stretávajú na Službách Božích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 smtClean="0"/>
              <a:t>V chráme Božom</a:t>
            </a:r>
            <a:endParaRPr lang="sk-SK" dirty="0"/>
          </a:p>
        </p:txBody>
      </p:sp>
      <p:pic>
        <p:nvPicPr>
          <p:cNvPr id="6146" name="Picture 2" descr="http://zilina-gallery.sk/galleries/Cirkvi_v_Ziline/ECAV_v_Ziline/Spomienky_na_F_Ruppeldta/Slavnostne_sluzby_Bozie/xIMG_548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545108"/>
            <a:ext cx="6786562" cy="50899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891782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sa deje na Bohoslužbách?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Slúži Boh svojím slovom</a:t>
            </a:r>
          </a:p>
          <a:p>
            <a:pPr lvl="1"/>
            <a:r>
              <a:rPr lang="sk-SK" dirty="0" smtClean="0"/>
              <a:t>V kázni</a:t>
            </a:r>
          </a:p>
          <a:p>
            <a:pPr lvl="1"/>
            <a:r>
              <a:rPr lang="sk-SK" dirty="0" smtClean="0"/>
              <a:t>V piesňach</a:t>
            </a:r>
          </a:p>
          <a:p>
            <a:pPr lvl="1"/>
            <a:r>
              <a:rPr lang="sk-SK" dirty="0" smtClean="0"/>
              <a:t>V biblických textoch</a:t>
            </a:r>
          </a:p>
          <a:p>
            <a:pPr lvl="1"/>
            <a:r>
              <a:rPr lang="sk-SK" dirty="0" smtClean="0"/>
              <a:t>V spievanej liturgii</a:t>
            </a:r>
          </a:p>
          <a:p>
            <a:pPr lvl="1"/>
            <a:r>
              <a:rPr lang="sk-SK" dirty="0" smtClean="0"/>
              <a:t>Vo sviatostiach</a:t>
            </a:r>
            <a:endParaRPr lang="sk-SK" dirty="0"/>
          </a:p>
        </p:txBody>
      </p:sp>
      <p:pic>
        <p:nvPicPr>
          <p:cNvPr id="7172" name="Picture 4" descr="http://www.ecavlm.sk/wp-content/uploads/2015/01/vvDSC_05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2" y="1735000"/>
            <a:ext cx="2952327" cy="4443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191112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Okrem nedele a sviatkov sú aj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Adventné SB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 smtClean="0"/>
              <a:t>Pôstne SB</a:t>
            </a:r>
            <a:endParaRPr lang="sk-SK" dirty="0"/>
          </a:p>
        </p:txBody>
      </p:sp>
      <p:pic>
        <p:nvPicPr>
          <p:cNvPr id="8196" name="Picture 4" descr="http://aninka.net/wp-content/uploads/2014/11/veniec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34" y="2819400"/>
            <a:ext cx="4181582" cy="3352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mg.flercdn.net/i2/products/9/9/0/103099/1/3/1389906/1295541979.2894-ae67cfc867f470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clrChange>
              <a:clrFrom>
                <a:srgbClr val="8F9092"/>
              </a:clrFrom>
              <a:clrTo>
                <a:srgbClr val="8F9092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280" y="2793178"/>
            <a:ext cx="3370595" cy="33790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573746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coLiving_16x9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EcoLiving_16x9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EcoLiving_16x9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dir="5400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dir="54000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EcoLiving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EcoLiving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F0538DA-6480-4DE7-ACC1-AD3FD43B36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Prezentácia s témou života v súlade s prírodou (širokouhlý formát)</Template>
  <TotalTime>0</TotalTime>
  <Words>265</Words>
  <Application>Microsoft Office PowerPoint</Application>
  <PresentationFormat>Vlastná</PresentationFormat>
  <Paragraphs>38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EcoLiving_16x9</vt:lpstr>
      <vt:lpstr>Deň sviatočného odpočinku</vt:lpstr>
      <vt:lpstr>Čo je potrebné pre vzťah?</vt:lpstr>
      <vt:lpstr>Pán Boh už na začiatku oddelil jeden deň</vt:lpstr>
      <vt:lpstr>Tretie Božie prikázanie</vt:lpstr>
      <vt:lpstr>V SZ</vt:lpstr>
      <vt:lpstr>V NZ</vt:lpstr>
      <vt:lpstr>Evanjelici sa v nedeľu stretávajú na Službách Božích</vt:lpstr>
      <vt:lpstr>Čo sa deje na Bohoslužbách?</vt:lpstr>
      <vt:lpstr>Okrem nedele a sviatkov sú aj</vt:lpstr>
      <vt:lpstr>Práva a povinnosti podľa CÚ č.l. 7</vt:lpstr>
      <vt:lpstr>Snímka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2015-11-26T09:54:47Z</dcterms:created>
  <dcterms:modified xsi:type="dcterms:W3CDTF">2018-10-24T18:24:39Z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TC028010969991</vt:lpwstr>
  </property>
</Properties>
</file>