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1" r:id="rId6"/>
  </p:sldIdLst>
  <p:sldSz cx="18288000" cy="10287000"/>
  <p:notesSz cx="6858000" cy="9144000"/>
  <p:embeddedFontLst>
    <p:embeddedFont>
      <p:font typeface="Ananias Bold" panose="020B0604020202020204" charset="0"/>
      <p:regular r:id="rId7"/>
    </p:embeddedFont>
    <p:embeddedFont>
      <p:font typeface="Segoe UI" panose="020B0502040204020203" pitchFamily="34" charset="0"/>
      <p:regular r:id="rId8"/>
      <p:bold r:id="rId9"/>
      <p:italic r:id="rId10"/>
      <p:boldItalic r:id="rId11"/>
    </p:embeddedFont>
    <p:embeddedFont>
      <p:font typeface="Gadugi" panose="020B0502040204020203" pitchFamily="34" charset="0"/>
      <p:regular r:id="rId12"/>
      <p:bold r:id="rId13"/>
    </p:embeddedFont>
    <p:embeddedFont>
      <p:font typeface="Calibri" panose="020F0502020204030204" pitchFamily="34" charset="0"/>
      <p:regular r:id="rId14"/>
      <p:bold r:id="rId15"/>
      <p:italic r:id="rId16"/>
      <p:boldItalic r:id="rId17"/>
    </p:embeddedFont>
    <p:embeddedFont>
      <p:font typeface="Anania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3B7"/>
    <a:srgbClr val="8FD123"/>
    <a:srgbClr val="F22223"/>
    <a:srgbClr val="F2923C"/>
    <a:srgbClr val="F32122"/>
    <a:srgbClr val="D9F2B0"/>
    <a:srgbClr val="F3FFE6"/>
    <a:srgbClr val="CCFF99"/>
    <a:srgbClr val="F2FFE5"/>
    <a:srgbClr val="C1F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5" autoAdjust="0"/>
    <p:restoredTop sz="93953" autoAdjust="0"/>
  </p:normalViewPr>
  <p:slideViewPr>
    <p:cSldViewPr>
      <p:cViewPr varScale="1">
        <p:scale>
          <a:sx n="73" d="100"/>
          <a:sy n="73" d="100"/>
        </p:scale>
        <p:origin x="43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advClick="0" advTm="1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1000">
              <a:schemeClr val="bg1"/>
            </a:gs>
            <a:gs pos="0">
              <a:srgbClr val="D9F2B0"/>
            </a:gs>
            <a:gs pos="22000">
              <a:srgbClr val="F3FFE6"/>
            </a:gs>
            <a:gs pos="46000">
              <a:srgbClr val="F2FFE5"/>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5000">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5.png"/><Relationship Id="rId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image" Target="../media/image12.sv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21.svg"/><Relationship Id="rId18" Type="http://schemas.openxmlformats.org/officeDocument/2006/relationships/image" Target="../media/image6.png"/><Relationship Id="rId3" Type="http://schemas.openxmlformats.org/officeDocument/2006/relationships/image" Target="../media/image12.jpeg"/><Relationship Id="rId7" Type="http://schemas.openxmlformats.org/officeDocument/2006/relationships/image" Target="../media/image14.svg"/><Relationship Id="rId12" Type="http://schemas.openxmlformats.org/officeDocument/2006/relationships/image" Target="../media/image14.png"/><Relationship Id="rId17" Type="http://schemas.openxmlformats.org/officeDocument/2006/relationships/image" Target="../media/image5.png"/><Relationship Id="rId2" Type="http://schemas.openxmlformats.org/officeDocument/2006/relationships/image" Target="../media/image11.jpeg"/><Relationship Id="rId16"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9.svg"/><Relationship Id="rId5" Type="http://schemas.openxmlformats.org/officeDocument/2006/relationships/image" Target="../media/image12.svg"/><Relationship Id="rId15" Type="http://schemas.openxmlformats.org/officeDocument/2006/relationships/image" Target="../media/image23.sv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6.sv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7.jpeg"/><Relationship Id="rId7" Type="http://schemas.openxmlformats.org/officeDocument/2006/relationships/image" Target="../media/image14.svg"/><Relationship Id="rId12" Type="http://schemas.openxmlformats.org/officeDocument/2006/relationships/image" Target="../media/image6.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12.svg"/><Relationship Id="rId10"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6.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252716" y="5213005"/>
            <a:ext cx="5901606" cy="2759089"/>
          </a:xfrm>
          <a:prstGeom prst="rect">
            <a:avLst/>
          </a:prstGeom>
        </p:spPr>
        <p:txBody>
          <a:bodyPr lIns="0" tIns="0" rIns="0" bIns="0" rtlCol="0" anchor="t">
            <a:spAutoFit/>
          </a:bodyPr>
          <a:lstStyle/>
          <a:p>
            <a:pPr algn="ctr">
              <a:lnSpc>
                <a:spcPts val="4261"/>
              </a:lnSpc>
            </a:pPr>
            <a:r>
              <a:rPr lang="en-US" sz="4400" dirty="0">
                <a:solidFill>
                  <a:srgbClr val="000000"/>
                </a:solidFill>
                <a:latin typeface="Ananias Bold"/>
              </a:rPr>
              <a:t>30. 3. 2022</a:t>
            </a:r>
            <a:endParaRPr lang="sk-SK" sz="4400" dirty="0">
              <a:solidFill>
                <a:srgbClr val="000000"/>
              </a:solidFill>
              <a:latin typeface="Ananias Bold"/>
            </a:endParaRPr>
          </a:p>
          <a:p>
            <a:pPr algn="ctr">
              <a:lnSpc>
                <a:spcPts val="4261"/>
              </a:lnSpc>
            </a:pPr>
            <a:endParaRPr lang="en-US" sz="4400" dirty="0">
              <a:solidFill>
                <a:srgbClr val="000000"/>
              </a:solidFill>
              <a:latin typeface="Ananias Bold"/>
            </a:endParaRPr>
          </a:p>
          <a:p>
            <a:pPr algn="ctr">
              <a:lnSpc>
                <a:spcPts val="2697"/>
              </a:lnSpc>
            </a:pPr>
            <a:endParaRPr lang="en-US" sz="3043" dirty="0">
              <a:solidFill>
                <a:srgbClr val="000000"/>
              </a:solidFill>
              <a:latin typeface="Ananias Bold"/>
            </a:endParaRPr>
          </a:p>
          <a:p>
            <a:pPr algn="ctr"/>
            <a:r>
              <a:rPr lang="en-US" sz="3200" dirty="0">
                <a:solidFill>
                  <a:srgbClr val="000000"/>
                </a:solidFill>
                <a:latin typeface="Ananias Bold"/>
              </a:rPr>
              <a:t>SPŠ </a:t>
            </a:r>
            <a:r>
              <a:rPr lang="en-US" sz="3200" dirty="0" err="1">
                <a:solidFill>
                  <a:srgbClr val="000000"/>
                </a:solidFill>
                <a:latin typeface="Ananias Bold"/>
              </a:rPr>
              <a:t>Dopravná</a:t>
            </a:r>
            <a:endParaRPr lang="en-US" sz="3200" dirty="0">
              <a:solidFill>
                <a:srgbClr val="000000"/>
              </a:solidFill>
              <a:latin typeface="Ananias Bold"/>
            </a:endParaRPr>
          </a:p>
          <a:p>
            <a:pPr algn="ctr"/>
            <a:r>
              <a:rPr lang="en-US" sz="3200" dirty="0" err="1">
                <a:solidFill>
                  <a:srgbClr val="000000"/>
                </a:solidFill>
                <a:latin typeface="Ananias Bold"/>
              </a:rPr>
              <a:t>Trnava</a:t>
            </a:r>
            <a:endParaRPr lang="en-US" sz="3200" dirty="0">
              <a:solidFill>
                <a:srgbClr val="000000"/>
              </a:solidFill>
              <a:latin typeface="Ananias Bold"/>
            </a:endParaRPr>
          </a:p>
          <a:p>
            <a:pPr algn="ctr">
              <a:lnSpc>
                <a:spcPts val="2697"/>
              </a:lnSpc>
            </a:pPr>
            <a:endParaRPr lang="en-US" sz="1700" dirty="0">
              <a:solidFill>
                <a:srgbClr val="000000"/>
              </a:solidFill>
              <a:latin typeface="Ananias Bold"/>
            </a:endParaRPr>
          </a:p>
        </p:txBody>
      </p:sp>
      <p:sp>
        <p:nvSpPr>
          <p:cNvPr id="4" name="TextBox 4"/>
          <p:cNvSpPr txBox="1"/>
          <p:nvPr/>
        </p:nvSpPr>
        <p:spPr>
          <a:xfrm>
            <a:off x="2030462" y="3321419"/>
            <a:ext cx="5901605" cy="1975541"/>
          </a:xfrm>
          <a:prstGeom prst="rect">
            <a:avLst/>
          </a:prstGeom>
        </p:spPr>
        <p:txBody>
          <a:bodyPr wrap="square" lIns="0" tIns="0" rIns="0" bIns="0" rtlCol="0" anchor="t">
            <a:spAutoFit/>
          </a:bodyPr>
          <a:lstStyle/>
          <a:p>
            <a:pPr algn="ctr">
              <a:lnSpc>
                <a:spcPts val="8413"/>
              </a:lnSpc>
            </a:pPr>
            <a:r>
              <a:rPr lang="en-US" sz="6600" dirty="0">
                <a:solidFill>
                  <a:srgbClr val="000000"/>
                </a:solidFill>
                <a:latin typeface="Ananias Bold"/>
              </a:rPr>
              <a:t>ŽIVOT MÁ</a:t>
            </a:r>
          </a:p>
          <a:p>
            <a:pPr algn="ctr">
              <a:lnSpc>
                <a:spcPts val="6670"/>
              </a:lnSpc>
            </a:pPr>
            <a:endParaRPr lang="en-US" sz="6600" dirty="0">
              <a:solidFill>
                <a:srgbClr val="000000"/>
              </a:solidFill>
              <a:latin typeface="Ananias Bold"/>
            </a:endParaRPr>
          </a:p>
        </p:txBody>
      </p:sp>
      <p:sp>
        <p:nvSpPr>
          <p:cNvPr id="5" name="TextBox 5"/>
          <p:cNvSpPr txBox="1"/>
          <p:nvPr/>
        </p:nvSpPr>
        <p:spPr>
          <a:xfrm>
            <a:off x="5368610" y="2007404"/>
            <a:ext cx="4598624" cy="859210"/>
          </a:xfrm>
          <a:prstGeom prst="rect">
            <a:avLst/>
          </a:prstGeom>
        </p:spPr>
        <p:txBody>
          <a:bodyPr wrap="square" lIns="0" tIns="0" rIns="0" bIns="0" rtlCol="0" anchor="t">
            <a:spAutoFit/>
          </a:bodyPr>
          <a:lstStyle/>
          <a:p>
            <a:pPr algn="ctr">
              <a:lnSpc>
                <a:spcPts val="6670"/>
              </a:lnSpc>
            </a:pPr>
            <a:r>
              <a:rPr lang="en-US" sz="5400" dirty="0">
                <a:solidFill>
                  <a:srgbClr val="000000"/>
                </a:solidFill>
                <a:latin typeface="Ananias"/>
              </a:rPr>
              <a:t>PODUJATIE</a:t>
            </a:r>
          </a:p>
        </p:txBody>
      </p:sp>
      <p:grpSp>
        <p:nvGrpSpPr>
          <p:cNvPr id="6" name="Group 6"/>
          <p:cNvGrpSpPr/>
          <p:nvPr/>
        </p:nvGrpSpPr>
        <p:grpSpPr>
          <a:xfrm rot="-142864">
            <a:off x="8911524" y="1662147"/>
            <a:ext cx="6413748" cy="7151356"/>
            <a:chOff x="0" y="0"/>
            <a:chExt cx="8551664" cy="9535141"/>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03079">
              <a:off x="3671681" y="5712311"/>
              <a:ext cx="3503562" cy="3503562"/>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92609" flipH="1" flipV="1">
              <a:off x="382117" y="3885750"/>
              <a:ext cx="3782178" cy="3782178"/>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79150" flipH="1">
              <a:off x="3332797" y="1001500"/>
              <a:ext cx="4506556" cy="4506556"/>
            </a:xfrm>
            <a:prstGeom prst="rect">
              <a:avLst/>
            </a:prstGeom>
          </p:spPr>
        </p:pic>
        <p:grpSp>
          <p:nvGrpSpPr>
            <p:cNvPr id="10" name="Group 10"/>
            <p:cNvGrpSpPr>
              <a:grpSpLocks noChangeAspect="1"/>
            </p:cNvGrpSpPr>
            <p:nvPr/>
          </p:nvGrpSpPr>
          <p:grpSpPr>
            <a:xfrm>
              <a:off x="567593" y="3867082"/>
              <a:ext cx="3714812" cy="3714812"/>
              <a:chOff x="0" y="0"/>
              <a:chExt cx="6350000" cy="6350000"/>
            </a:xfrm>
          </p:grpSpPr>
          <p:sp>
            <p:nvSpPr>
              <p:cNvPr id="11" name="Freeform 11"/>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EE9237"/>
              </a:solidFill>
            </p:spPr>
          </p:sp>
        </p:grpSp>
        <p:grpSp>
          <p:nvGrpSpPr>
            <p:cNvPr id="12" name="Group 12"/>
            <p:cNvGrpSpPr>
              <a:grpSpLocks noChangeAspect="1"/>
            </p:cNvGrpSpPr>
            <p:nvPr/>
          </p:nvGrpSpPr>
          <p:grpSpPr>
            <a:xfrm rot="-1871103">
              <a:off x="3145595" y="850335"/>
              <a:ext cx="4555734" cy="4555734"/>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8FD123"/>
              </a:solidFill>
            </p:spPr>
          </p:sp>
        </p:grpSp>
        <p:grpSp>
          <p:nvGrpSpPr>
            <p:cNvPr id="14" name="Group 14"/>
            <p:cNvGrpSpPr>
              <a:grpSpLocks noChangeAspect="1"/>
            </p:cNvGrpSpPr>
            <p:nvPr/>
          </p:nvGrpSpPr>
          <p:grpSpPr>
            <a:xfrm>
              <a:off x="3595149" y="5776840"/>
              <a:ext cx="3374504" cy="3374504"/>
              <a:chOff x="0" y="0"/>
              <a:chExt cx="6350000" cy="6350000"/>
            </a:xfrm>
          </p:grpSpPr>
          <p:sp>
            <p:nvSpPr>
              <p:cNvPr id="15" name="Freeform 15"/>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E32F31"/>
              </a:solidFill>
            </p:spPr>
          </p:sp>
        </p:grpSp>
      </p:grpSp>
      <p:sp>
        <p:nvSpPr>
          <p:cNvPr id="16" name="TextBox 16"/>
          <p:cNvSpPr txBox="1"/>
          <p:nvPr/>
        </p:nvSpPr>
        <p:spPr>
          <a:xfrm>
            <a:off x="7800620" y="3324332"/>
            <a:ext cx="4706978" cy="1183016"/>
          </a:xfrm>
          <a:prstGeom prst="rect">
            <a:avLst/>
          </a:prstGeom>
        </p:spPr>
        <p:txBody>
          <a:bodyPr lIns="0" tIns="0" rIns="0" bIns="0" rtlCol="0" anchor="t">
            <a:spAutoFit/>
          </a:bodyPr>
          <a:lstStyle/>
          <a:p>
            <a:pPr algn="ctr">
              <a:lnSpc>
                <a:spcPts val="9098"/>
              </a:lnSpc>
            </a:pPr>
            <a:r>
              <a:rPr lang="en-US" sz="8000" dirty="0">
                <a:solidFill>
                  <a:srgbClr val="00B050"/>
                </a:solidFill>
                <a:latin typeface="Ananias Bold"/>
              </a:rPr>
              <a:t>ZELENÚ</a:t>
            </a:r>
          </a:p>
        </p:txBody>
      </p:sp>
      <p:pic>
        <p:nvPicPr>
          <p:cNvPr id="17" name="Picture 13">
            <a:extLst>
              <a:ext uri="{FF2B5EF4-FFF2-40B4-BE49-F238E27FC236}">
                <a16:creationId xmlns:a16="http://schemas.microsoft.com/office/drawing/2014/main" id="{6C19B689-2D7D-45A1-8C87-67ABBD374713}"/>
              </a:ext>
            </a:extLst>
          </p:cNvPr>
          <p:cNvPicPr>
            <a:picLocks noChangeAspect="1"/>
          </p:cNvPicPr>
          <p:nvPr/>
        </p:nvPicPr>
        <p:blipFill>
          <a:blip r:embed="rId8"/>
          <a:srcRect/>
          <a:stretch>
            <a:fillRect/>
          </a:stretch>
        </p:blipFill>
        <p:spPr>
          <a:xfrm>
            <a:off x="7705686" y="9483173"/>
            <a:ext cx="1826932" cy="757300"/>
          </a:xfrm>
          <a:prstGeom prst="rect">
            <a:avLst/>
          </a:prstGeom>
        </p:spPr>
      </p:pic>
      <p:pic>
        <p:nvPicPr>
          <p:cNvPr id="18" name="Picture 2">
            <a:extLst>
              <a:ext uri="{FF2B5EF4-FFF2-40B4-BE49-F238E27FC236}">
                <a16:creationId xmlns:a16="http://schemas.microsoft.com/office/drawing/2014/main" id="{28BA31DF-504B-43E7-9618-D2F1AC3113AC}"/>
              </a:ext>
            </a:extLst>
          </p:cNvPr>
          <p:cNvPicPr>
            <a:picLocks noChangeAspect="1"/>
          </p:cNvPicPr>
          <p:nvPr/>
        </p:nvPicPr>
        <p:blipFill>
          <a:blip r:embed="rId9"/>
          <a:srcRect/>
          <a:stretch>
            <a:fillRect/>
          </a:stretch>
        </p:blipFill>
        <p:spPr>
          <a:xfrm>
            <a:off x="9582733" y="9473900"/>
            <a:ext cx="1514600" cy="757300"/>
          </a:xfrm>
          <a:prstGeom prst="rect">
            <a:avLst/>
          </a:prstGeom>
        </p:spPr>
      </p:pic>
      <p:pic>
        <p:nvPicPr>
          <p:cNvPr id="19" name="Obrázok 18">
            <a:extLst>
              <a:ext uri="{FF2B5EF4-FFF2-40B4-BE49-F238E27FC236}">
                <a16:creationId xmlns:a16="http://schemas.microsoft.com/office/drawing/2014/main" id="{FCEBF569-DB99-4DA6-A873-D55C48B3A2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577776" y="9537068"/>
            <a:ext cx="2095879" cy="528777"/>
          </a:xfrm>
          <a:prstGeom prst="rect">
            <a:avLst/>
          </a:prstGeom>
        </p:spPr>
      </p:pic>
    </p:spTree>
  </p:cSld>
  <p:clrMapOvr>
    <a:masterClrMapping/>
  </p:clrMapOvr>
  <p:transition spd="med"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25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90"/>
                                          </p:val>
                                        </p:tav>
                                        <p:tav tm="100000">
                                          <p:val>
                                            <p:fltVal val="0"/>
                                          </p:val>
                                        </p:tav>
                                      </p:tavLst>
                                    </p:anim>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srcRect l="10670" t="370" r="4909" b="-370"/>
          <a:stretch/>
        </p:blipFill>
        <p:spPr>
          <a:xfrm>
            <a:off x="8599578" y="4558818"/>
            <a:ext cx="8186782" cy="4788347"/>
          </a:xfrm>
          <a:prstGeom prst="rect">
            <a:avLst/>
          </a:prstGeom>
        </p:spPr>
      </p:pic>
      <p:grpSp>
        <p:nvGrpSpPr>
          <p:cNvPr id="5" name="Group 5"/>
          <p:cNvGrpSpPr/>
          <p:nvPr/>
        </p:nvGrpSpPr>
        <p:grpSpPr>
          <a:xfrm>
            <a:off x="16327553" y="8115300"/>
            <a:ext cx="1960447" cy="2382356"/>
            <a:chOff x="0" y="0"/>
            <a:chExt cx="2613929" cy="3101749"/>
          </a:xfrm>
        </p:grpSpPr>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134640">
              <a:off x="346786" y="206534"/>
              <a:ext cx="1529209" cy="152920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966163" flipH="1" flipV="1">
              <a:off x="875064" y="646013"/>
              <a:ext cx="1617236" cy="1617236"/>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9568316" flipH="1">
              <a:off x="253500" y="952594"/>
              <a:ext cx="1715781" cy="1715781"/>
            </a:xfrm>
            <a:prstGeom prst="rect">
              <a:avLst/>
            </a:prstGeom>
          </p:spPr>
        </p:pic>
        <p:grpSp>
          <p:nvGrpSpPr>
            <p:cNvPr id="9" name="Group 9"/>
            <p:cNvGrpSpPr>
              <a:grpSpLocks noChangeAspect="1"/>
            </p:cNvGrpSpPr>
            <p:nvPr/>
          </p:nvGrpSpPr>
          <p:grpSpPr>
            <a:xfrm rot="-1871103">
              <a:off x="335991" y="965660"/>
              <a:ext cx="1800098" cy="1800098"/>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8FD123"/>
              </a:solidFill>
            </p:spPr>
          </p:sp>
        </p:grpSp>
        <p:sp>
          <p:nvSpPr>
            <p:cNvPr id="11" name="TextBox 11"/>
            <p:cNvSpPr txBox="1"/>
            <p:nvPr/>
          </p:nvSpPr>
          <p:spPr>
            <a:xfrm rot="-685288">
              <a:off x="534083" y="460470"/>
              <a:ext cx="915242" cy="310349"/>
            </a:xfrm>
            <a:prstGeom prst="rect">
              <a:avLst/>
            </a:prstGeom>
          </p:spPr>
          <p:txBody>
            <a:bodyPr lIns="0" tIns="0" rIns="0" bIns="0" rtlCol="0" anchor="t">
              <a:spAutoFit/>
            </a:bodyPr>
            <a:lstStyle/>
            <a:p>
              <a:pPr algn="ctr">
                <a:lnSpc>
                  <a:spcPts val="2009"/>
                </a:lnSpc>
              </a:pPr>
              <a:r>
                <a:rPr lang="en-US" sz="1435">
                  <a:solidFill>
                    <a:srgbClr val="000000"/>
                  </a:solidFill>
                  <a:latin typeface="Ananias"/>
                </a:rPr>
                <a:t>ŽIVOT</a:t>
              </a:r>
            </a:p>
          </p:txBody>
        </p:sp>
        <p:sp>
          <p:nvSpPr>
            <p:cNvPr id="12" name="TextBox 12"/>
            <p:cNvSpPr txBox="1"/>
            <p:nvPr/>
          </p:nvSpPr>
          <p:spPr>
            <a:xfrm rot="749357">
              <a:off x="1254517" y="802342"/>
              <a:ext cx="1092846" cy="291203"/>
            </a:xfrm>
            <a:prstGeom prst="rect">
              <a:avLst/>
            </a:prstGeom>
          </p:spPr>
          <p:txBody>
            <a:bodyPr lIns="0" tIns="0" rIns="0" bIns="0" rtlCol="0" anchor="t">
              <a:spAutoFit/>
            </a:bodyPr>
            <a:lstStyle/>
            <a:p>
              <a:pPr algn="ctr">
                <a:lnSpc>
                  <a:spcPts val="1936"/>
                </a:lnSpc>
              </a:pPr>
              <a:r>
                <a:rPr lang="en-US" sz="1382">
                  <a:solidFill>
                    <a:srgbClr val="000000"/>
                  </a:solidFill>
                  <a:latin typeface="Ananias"/>
                </a:rPr>
                <a:t>MÁ</a:t>
              </a:r>
            </a:p>
          </p:txBody>
        </p:sp>
        <p:sp>
          <p:nvSpPr>
            <p:cNvPr id="13" name="TextBox 13"/>
            <p:cNvSpPr txBox="1"/>
            <p:nvPr/>
          </p:nvSpPr>
          <p:spPr>
            <a:xfrm>
              <a:off x="206484" y="1611363"/>
              <a:ext cx="2059111" cy="470592"/>
            </a:xfrm>
            <a:prstGeom prst="rect">
              <a:avLst/>
            </a:prstGeom>
          </p:spPr>
          <p:txBody>
            <a:bodyPr lIns="0" tIns="0" rIns="0" bIns="0" rtlCol="0" anchor="t">
              <a:spAutoFit/>
            </a:bodyPr>
            <a:lstStyle/>
            <a:p>
              <a:pPr algn="ctr">
                <a:lnSpc>
                  <a:spcPts val="2985"/>
                </a:lnSpc>
              </a:pPr>
              <a:r>
                <a:rPr lang="en-US" sz="2132" dirty="0">
                  <a:solidFill>
                    <a:srgbClr val="3E3B39"/>
                  </a:solidFill>
                  <a:latin typeface="Ananias Bold"/>
                </a:rPr>
                <a:t>ZELENÚ</a:t>
              </a:r>
            </a:p>
          </p:txBody>
        </p:sp>
      </p:grpSp>
      <p:pic>
        <p:nvPicPr>
          <p:cNvPr id="14" name="Picture 14"/>
          <p:cNvPicPr>
            <a:picLocks noChangeAspect="1"/>
          </p:cNvPicPr>
          <p:nvPr/>
        </p:nvPicPr>
        <p:blipFill rotWithShape="1">
          <a:blip r:embed="rId9"/>
          <a:srcRect l="5171" r="10302"/>
          <a:stretch/>
        </p:blipFill>
        <p:spPr>
          <a:xfrm>
            <a:off x="917353" y="1409700"/>
            <a:ext cx="7473775" cy="4858785"/>
          </a:xfrm>
          <a:prstGeom prst="rect">
            <a:avLst/>
          </a:prstGeom>
          <a:ln>
            <a:noFill/>
          </a:ln>
        </p:spPr>
      </p:pic>
      <p:sp>
        <p:nvSpPr>
          <p:cNvPr id="15" name="TextBox 15"/>
          <p:cNvSpPr txBox="1"/>
          <p:nvPr/>
        </p:nvSpPr>
        <p:spPr>
          <a:xfrm>
            <a:off x="437189" y="241151"/>
            <a:ext cx="17413622" cy="1384995"/>
          </a:xfrm>
          <a:prstGeom prst="rect">
            <a:avLst/>
          </a:prstGeom>
        </p:spPr>
        <p:txBody>
          <a:bodyPr wrap="square" lIns="0" tIns="0" rIns="0" bIns="0" rtlCol="0" anchor="t">
            <a:spAutoFit/>
          </a:bodyPr>
          <a:lstStyle/>
          <a:p>
            <a:pPr algn="ctr">
              <a:lnSpc>
                <a:spcPts val="3603"/>
              </a:lnSpc>
            </a:pPr>
            <a:r>
              <a:rPr lang="sk-SK" sz="2000" dirty="0">
                <a:effectLst/>
                <a:latin typeface="Gadugi" panose="020B0502040204020203" pitchFamily="34" charset="0"/>
                <a:ea typeface="Gadugi" panose="020B0502040204020203" pitchFamily="34" charset="0"/>
              </a:rPr>
              <a:t>Ministerstvo dopravy a výstavby SR, oddelenie bezpečnosti cestnej premávky (BECEP), ďakuje za úspešnú medzirezortnú spoluprácu pri príprave pilotného podujatia projektu </a:t>
            </a:r>
            <a:r>
              <a:rPr lang="sk-SK" sz="2000" b="1" dirty="0">
                <a:solidFill>
                  <a:srgbClr val="00B050"/>
                </a:solidFill>
                <a:effectLst/>
                <a:latin typeface="Ananias Bold" panose="020B0604020202020204" charset="0"/>
                <a:ea typeface="Ananias Bold" panose="020B0604020202020204" charset="0"/>
              </a:rPr>
              <a:t>ŽIVOT MÁ ZELENÚ</a:t>
            </a:r>
            <a:r>
              <a:rPr lang="sk-SK" sz="2000" dirty="0">
                <a:solidFill>
                  <a:srgbClr val="00B050"/>
                </a:solidFill>
                <a:effectLst/>
                <a:latin typeface="Ananias Bold" panose="020B0604020202020204" charset="0"/>
                <a:ea typeface="Ananias Bold" panose="020B0604020202020204" charset="0"/>
              </a:rPr>
              <a:t> </a:t>
            </a:r>
            <a:r>
              <a:rPr lang="sk-SK" sz="2000" dirty="0">
                <a:effectLst/>
                <a:latin typeface="Gadugi" panose="020B0502040204020203" pitchFamily="34" charset="0"/>
                <a:ea typeface="Gadugi" panose="020B0502040204020203" pitchFamily="34" charset="0"/>
              </a:rPr>
              <a:t>na Strednej priemyselnej škole dopravnej v Trnave:</a:t>
            </a:r>
          </a:p>
          <a:p>
            <a:pPr algn="ctr">
              <a:lnSpc>
                <a:spcPts val="3603"/>
              </a:lnSpc>
            </a:pPr>
            <a:endParaRPr lang="en-US" sz="2767" spc="35" dirty="0">
              <a:solidFill>
                <a:srgbClr val="000000"/>
              </a:solidFill>
              <a:latin typeface="Ananias Bold"/>
            </a:endParaRPr>
          </a:p>
        </p:txBody>
      </p:sp>
      <p:sp>
        <p:nvSpPr>
          <p:cNvPr id="2" name="BlokTextu 1">
            <a:extLst>
              <a:ext uri="{FF2B5EF4-FFF2-40B4-BE49-F238E27FC236}">
                <a16:creationId xmlns:a16="http://schemas.microsoft.com/office/drawing/2014/main" id="{1BFA07BA-765E-4C12-8433-EC38EC1A2678}"/>
              </a:ext>
            </a:extLst>
          </p:cNvPr>
          <p:cNvSpPr txBox="1"/>
          <p:nvPr/>
        </p:nvSpPr>
        <p:spPr>
          <a:xfrm>
            <a:off x="8566769" y="1563012"/>
            <a:ext cx="8353945" cy="2123658"/>
          </a:xfrm>
          <a:prstGeom prst="rect">
            <a:avLst/>
          </a:prstGeom>
          <a:noFill/>
        </p:spPr>
        <p:txBody>
          <a:bodyPr wrap="square" rtlCol="0">
            <a:spAutoFit/>
          </a:bodyPr>
          <a:lstStyle/>
          <a:p>
            <a:pPr algn="just"/>
            <a:r>
              <a:rPr lang="sk-SK" sz="2400" dirty="0">
                <a:latin typeface="Gadugi" panose="020B0502040204020203" pitchFamily="34" charset="0"/>
                <a:ea typeface="Gadugi" panose="020B0502040204020203" pitchFamily="34" charset="0"/>
                <a:cs typeface="Segoe UI" panose="020B0502040204020203" pitchFamily="34" charset="0"/>
              </a:rPr>
              <a:t>MINISTERSTVU </a:t>
            </a:r>
            <a:r>
              <a:rPr lang="sk-SK" sz="2400" dirty="0" smtClean="0">
                <a:latin typeface="Gadugi" panose="020B0502040204020203" pitchFamily="34" charset="0"/>
                <a:ea typeface="Gadugi" panose="020B0502040204020203" pitchFamily="34" charset="0"/>
                <a:cs typeface="Segoe UI" panose="020B0502040204020203" pitchFamily="34" charset="0"/>
              </a:rPr>
              <a:t>VNÚTRA SR</a:t>
            </a:r>
            <a:endParaRPr lang="sk-SK" sz="2400" dirty="0">
              <a:latin typeface="Gadugi" panose="020B0502040204020203" pitchFamily="34" charset="0"/>
              <a:ea typeface="Gadugi" panose="020B0502040204020203" pitchFamily="34" charset="0"/>
              <a:cs typeface="Segoe UI" panose="020B0502040204020203" pitchFamily="34" charset="0"/>
            </a:endParaRPr>
          </a:p>
          <a:p>
            <a:pPr algn="just"/>
            <a:endParaRPr lang="sk-SK" sz="2400" dirty="0">
              <a:latin typeface="Gadugi" panose="020B0502040204020203" pitchFamily="34" charset="0"/>
              <a:ea typeface="Gadugi" panose="020B0502040204020203" pitchFamily="34" charset="0"/>
              <a:cs typeface="Segoe UI" panose="020B0502040204020203" pitchFamily="34" charset="0"/>
            </a:endParaRPr>
          </a:p>
          <a:p>
            <a:pPr algn="just"/>
            <a:r>
              <a:rPr lang="sk-SK" sz="2000" b="1" dirty="0">
                <a:latin typeface="Gadugi" panose="020B0502040204020203" pitchFamily="34" charset="0"/>
                <a:ea typeface="Gadugi" panose="020B0502040204020203" pitchFamily="34" charset="0"/>
                <a:cs typeface="Segoe UI" panose="020B0502040204020203" pitchFamily="34" charset="0"/>
              </a:rPr>
              <a:t>plk. PhDr. Tomášovi Vrábelovi</a:t>
            </a:r>
          </a:p>
          <a:p>
            <a:pPr algn="just"/>
            <a:r>
              <a:rPr lang="sk-SK" sz="1600" dirty="0" smtClean="0">
                <a:effectLst/>
                <a:latin typeface="Gadugi" panose="020B0502040204020203" pitchFamily="34" charset="0"/>
                <a:ea typeface="Gadugi" panose="020B0502040204020203" pitchFamily="34" charset="0"/>
                <a:cs typeface="Segoe UI" panose="020B0502040204020203" pitchFamily="34" charset="0"/>
              </a:rPr>
              <a:t>riaditeľovi </a:t>
            </a:r>
            <a:r>
              <a:rPr lang="sk-SK" sz="1600" dirty="0">
                <a:effectLst/>
                <a:latin typeface="Gadugi" panose="020B0502040204020203" pitchFamily="34" charset="0"/>
                <a:ea typeface="Gadugi" panose="020B0502040204020203" pitchFamily="34" charset="0"/>
                <a:cs typeface="Segoe UI" panose="020B0502040204020203" pitchFamily="34" charset="0"/>
              </a:rPr>
              <a:t>odboru dopravnej polície Prezídia Policajného zboru SR </a:t>
            </a:r>
            <a:endParaRPr lang="sk-SK" sz="1600" dirty="0" smtClean="0">
              <a:effectLst/>
              <a:latin typeface="Gadugi" panose="020B0502040204020203" pitchFamily="34" charset="0"/>
              <a:ea typeface="Gadugi" panose="020B0502040204020203" pitchFamily="34" charset="0"/>
              <a:cs typeface="Segoe UI" panose="020B0502040204020203" pitchFamily="34" charset="0"/>
            </a:endParaRPr>
          </a:p>
          <a:p>
            <a:pPr algn="just"/>
            <a:endParaRPr lang="sk-SK" sz="1600" dirty="0">
              <a:latin typeface="Gadugi" panose="020B0502040204020203" pitchFamily="34" charset="0"/>
              <a:ea typeface="Gadugi" panose="020B0502040204020203" pitchFamily="34" charset="0"/>
              <a:cs typeface="Segoe UI" panose="020B0502040204020203" pitchFamily="34" charset="0"/>
            </a:endParaRPr>
          </a:p>
          <a:p>
            <a:pPr algn="just"/>
            <a:r>
              <a:rPr lang="sk-SK" sz="1600" dirty="0" smtClean="0">
                <a:effectLst/>
                <a:latin typeface="Gadugi" panose="020B0502040204020203" pitchFamily="34" charset="0"/>
                <a:ea typeface="Gadugi" panose="020B0502040204020203" pitchFamily="34" charset="0"/>
                <a:cs typeface="Segoe UI" panose="020B0502040204020203" pitchFamily="34" charset="0"/>
              </a:rPr>
              <a:t>za </a:t>
            </a:r>
            <a:r>
              <a:rPr lang="sk-SK" sz="1600" dirty="0">
                <a:effectLst/>
                <a:latin typeface="Gadugi" panose="020B0502040204020203" pitchFamily="34" charset="0"/>
                <a:ea typeface="Gadugi" panose="020B0502040204020203" pitchFamily="34" charset="0"/>
                <a:cs typeface="Segoe UI" panose="020B0502040204020203" pitchFamily="34" charset="0"/>
              </a:rPr>
              <a:t>prednášku s diskusiou na témy dodržiavania pravidiel cestnej premávky, nedostatočného venovania sa vedeniu vozidla, nedostatočného odhadu dopravnej situácie a i.</a:t>
            </a:r>
            <a:endParaRPr lang="sk-SK" sz="1600" dirty="0">
              <a:latin typeface="Gadugi" panose="020B0502040204020203" pitchFamily="34" charset="0"/>
              <a:ea typeface="Gadugi" panose="020B0502040204020203" pitchFamily="34" charset="0"/>
              <a:cs typeface="Segoe UI" panose="020B0502040204020203" pitchFamily="34" charset="0"/>
            </a:endParaRPr>
          </a:p>
        </p:txBody>
      </p:sp>
      <p:sp>
        <p:nvSpPr>
          <p:cNvPr id="18" name="BlokTextu 17">
            <a:extLst>
              <a:ext uri="{FF2B5EF4-FFF2-40B4-BE49-F238E27FC236}">
                <a16:creationId xmlns:a16="http://schemas.microsoft.com/office/drawing/2014/main" id="{92861408-B234-4537-B6B4-F30BF36A7DC4}"/>
              </a:ext>
            </a:extLst>
          </p:cNvPr>
          <p:cNvSpPr txBox="1"/>
          <p:nvPr/>
        </p:nvSpPr>
        <p:spPr>
          <a:xfrm>
            <a:off x="965858" y="6975173"/>
            <a:ext cx="7532929" cy="2677656"/>
          </a:xfrm>
          <a:prstGeom prst="rect">
            <a:avLst/>
          </a:prstGeom>
          <a:noFill/>
        </p:spPr>
        <p:txBody>
          <a:bodyPr wrap="square" rtlCol="0">
            <a:spAutoFit/>
          </a:bodyPr>
          <a:lstStyle/>
          <a:p>
            <a:pPr algn="r"/>
            <a:r>
              <a:rPr lang="sk-SK" sz="2400" dirty="0">
                <a:latin typeface="Gadugi" panose="020B0502040204020203" pitchFamily="34" charset="0"/>
                <a:ea typeface="Gadugi" panose="020B0502040204020203" pitchFamily="34" charset="0"/>
                <a:cs typeface="Segoe UI" panose="020B0502040204020203" pitchFamily="34" charset="0"/>
              </a:rPr>
              <a:t>MINISTERSTVU ZDRAVOTNÍCTVA SR a </a:t>
            </a:r>
          </a:p>
          <a:p>
            <a:pPr algn="r"/>
            <a:r>
              <a:rPr lang="sk-SK" sz="2400" dirty="0">
                <a:latin typeface="Gadugi" panose="020B0502040204020203" pitchFamily="34" charset="0"/>
                <a:ea typeface="Gadugi" panose="020B0502040204020203" pitchFamily="34" charset="0"/>
                <a:cs typeface="Segoe UI" panose="020B0502040204020203" pitchFamily="34" charset="0"/>
              </a:rPr>
              <a:t>SLOVENSKÉMU ČERVENÉMU KRÍŽU</a:t>
            </a:r>
          </a:p>
          <a:p>
            <a:pPr algn="r"/>
            <a:endParaRPr lang="sk-SK" sz="1800" b="0" dirty="0">
              <a:effectLst/>
              <a:latin typeface="Calibri" panose="020F0502020204030204" pitchFamily="34" charset="0"/>
              <a:ea typeface="Calibri" panose="020F0502020204030204" pitchFamily="34" charset="0"/>
            </a:endParaRPr>
          </a:p>
          <a:p>
            <a:pPr algn="r"/>
            <a:r>
              <a:rPr lang="sk-SK" sz="2000" b="1" dirty="0">
                <a:latin typeface="Gadugi" panose="020B0502040204020203" pitchFamily="34" charset="0"/>
                <a:ea typeface="Gadugi" panose="020B0502040204020203" pitchFamily="34" charset="0"/>
                <a:cs typeface="Segoe UI" panose="020B0502040204020203" pitchFamily="34" charset="0"/>
              </a:rPr>
              <a:t>Mgr. Andrejovi </a:t>
            </a:r>
            <a:r>
              <a:rPr lang="sk-SK" sz="2000" b="1" dirty="0" err="1">
                <a:latin typeface="Gadugi" panose="020B0502040204020203" pitchFamily="34" charset="0"/>
                <a:ea typeface="Gadugi" panose="020B0502040204020203" pitchFamily="34" charset="0"/>
                <a:cs typeface="Segoe UI" panose="020B0502040204020203" pitchFamily="34" charset="0"/>
              </a:rPr>
              <a:t>Barborkovi</a:t>
            </a:r>
            <a:r>
              <a:rPr lang="sk-SK" sz="2000" b="1" dirty="0">
                <a:latin typeface="Gadugi" panose="020B0502040204020203" pitchFamily="34" charset="0"/>
                <a:ea typeface="Gadugi" panose="020B0502040204020203" pitchFamily="34" charset="0"/>
                <a:cs typeface="Segoe UI" panose="020B0502040204020203" pitchFamily="34" charset="0"/>
              </a:rPr>
              <a:t>, MBA, LL.M.</a:t>
            </a:r>
          </a:p>
          <a:p>
            <a:pPr algn="just"/>
            <a:r>
              <a:rPr lang="sk-SK" sz="1600" dirty="0" smtClean="0">
                <a:latin typeface="Gadugi" panose="020B0502040204020203" pitchFamily="34" charset="0"/>
                <a:ea typeface="Gadugi" panose="020B0502040204020203" pitchFamily="34" charset="0"/>
                <a:cs typeface="Segoe UI" panose="020B0502040204020203" pitchFamily="34" charset="0"/>
              </a:rPr>
              <a:t>              riaditeľovi </a:t>
            </a:r>
            <a:r>
              <a:rPr lang="sk-SK" sz="1600" dirty="0">
                <a:latin typeface="Gadugi" panose="020B0502040204020203" pitchFamily="34" charset="0"/>
                <a:ea typeface="Gadugi" panose="020B0502040204020203" pitchFamily="34" charset="0"/>
                <a:cs typeface="Segoe UI" panose="020B0502040204020203" pitchFamily="34" charset="0"/>
              </a:rPr>
              <a:t>územného spolku Slovenského Červeného kríža v Topoľčanoch </a:t>
            </a:r>
            <a:endParaRPr lang="sk-SK" sz="1600" dirty="0" smtClean="0">
              <a:latin typeface="Gadugi" panose="020B0502040204020203" pitchFamily="34" charset="0"/>
              <a:ea typeface="Gadugi" panose="020B0502040204020203" pitchFamily="34" charset="0"/>
              <a:cs typeface="Segoe UI" panose="020B0502040204020203" pitchFamily="34" charset="0"/>
            </a:endParaRPr>
          </a:p>
          <a:p>
            <a:pPr algn="just"/>
            <a:endParaRPr lang="sk-SK" sz="1600" dirty="0" smtClean="0">
              <a:latin typeface="Gadugi" panose="020B0502040204020203" pitchFamily="34" charset="0"/>
              <a:ea typeface="Gadugi" panose="020B0502040204020203" pitchFamily="34" charset="0"/>
              <a:cs typeface="Segoe UI" panose="020B0502040204020203" pitchFamily="34" charset="0"/>
            </a:endParaRPr>
          </a:p>
          <a:p>
            <a:pPr algn="r"/>
            <a:r>
              <a:rPr lang="sk-SK" sz="1600" dirty="0" smtClean="0">
                <a:latin typeface="Gadugi" panose="020B0502040204020203" pitchFamily="34" charset="0"/>
                <a:ea typeface="Gadugi" panose="020B0502040204020203" pitchFamily="34" charset="0"/>
                <a:cs typeface="Segoe UI" panose="020B0502040204020203" pitchFamily="34" charset="0"/>
              </a:rPr>
              <a:t>za </a:t>
            </a:r>
            <a:r>
              <a:rPr lang="sk-SK" sz="1600" dirty="0">
                <a:latin typeface="Gadugi" panose="020B0502040204020203" pitchFamily="34" charset="0"/>
                <a:ea typeface="Gadugi" panose="020B0502040204020203" pitchFamily="34" charset="0"/>
                <a:cs typeface="Segoe UI" panose="020B0502040204020203" pitchFamily="34" charset="0"/>
              </a:rPr>
              <a:t>prednášku spojenú s ukážkou poskytovania prvej pomoci </a:t>
            </a:r>
            <a:endParaRPr lang="sk-SK" sz="1600" dirty="0" smtClean="0">
              <a:latin typeface="Gadugi" panose="020B0502040204020203" pitchFamily="34" charset="0"/>
              <a:ea typeface="Gadugi" panose="020B0502040204020203" pitchFamily="34" charset="0"/>
              <a:cs typeface="Segoe UI" panose="020B0502040204020203" pitchFamily="34" charset="0"/>
            </a:endParaRPr>
          </a:p>
          <a:p>
            <a:pPr algn="r"/>
            <a:r>
              <a:rPr lang="sk-SK" sz="1600" dirty="0" smtClean="0">
                <a:latin typeface="Gadugi" panose="020B0502040204020203" pitchFamily="34" charset="0"/>
                <a:ea typeface="Gadugi" panose="020B0502040204020203" pitchFamily="34" charset="0"/>
                <a:cs typeface="Segoe UI" panose="020B0502040204020203" pitchFamily="34" charset="0"/>
              </a:rPr>
              <a:t>a</a:t>
            </a:r>
            <a:r>
              <a:rPr lang="sk-SK" sz="1600" dirty="0">
                <a:latin typeface="Gadugi" panose="020B0502040204020203" pitchFamily="34" charset="0"/>
                <a:ea typeface="Gadugi" panose="020B0502040204020203" pitchFamily="34" charset="0"/>
                <a:cs typeface="Segoe UI" panose="020B0502040204020203" pitchFamily="34" charset="0"/>
              </a:rPr>
              <a:t> psychosociálnej intervencie.</a:t>
            </a:r>
          </a:p>
          <a:p>
            <a:endParaRPr lang="sk-SK" dirty="0"/>
          </a:p>
        </p:txBody>
      </p:sp>
      <p:pic>
        <p:nvPicPr>
          <p:cNvPr id="21" name="Picture 13">
            <a:extLst>
              <a:ext uri="{FF2B5EF4-FFF2-40B4-BE49-F238E27FC236}">
                <a16:creationId xmlns:a16="http://schemas.microsoft.com/office/drawing/2014/main" id="{A43CC460-2EC3-4F90-8AC2-CBF8D8574460}"/>
              </a:ext>
            </a:extLst>
          </p:cNvPr>
          <p:cNvPicPr>
            <a:picLocks noChangeAspect="1"/>
          </p:cNvPicPr>
          <p:nvPr/>
        </p:nvPicPr>
        <p:blipFill>
          <a:blip r:embed="rId10"/>
          <a:srcRect/>
          <a:stretch>
            <a:fillRect/>
          </a:stretch>
        </p:blipFill>
        <p:spPr>
          <a:xfrm>
            <a:off x="7705686" y="9483173"/>
            <a:ext cx="1826932" cy="757300"/>
          </a:xfrm>
          <a:prstGeom prst="rect">
            <a:avLst/>
          </a:prstGeom>
        </p:spPr>
      </p:pic>
      <p:pic>
        <p:nvPicPr>
          <p:cNvPr id="22" name="Picture 2">
            <a:extLst>
              <a:ext uri="{FF2B5EF4-FFF2-40B4-BE49-F238E27FC236}">
                <a16:creationId xmlns:a16="http://schemas.microsoft.com/office/drawing/2014/main" id="{6DB0561D-AD2D-46DC-9CAA-D9ABA232A483}"/>
              </a:ext>
            </a:extLst>
          </p:cNvPr>
          <p:cNvPicPr>
            <a:picLocks noChangeAspect="1"/>
          </p:cNvPicPr>
          <p:nvPr/>
        </p:nvPicPr>
        <p:blipFill>
          <a:blip r:embed="rId11"/>
          <a:srcRect/>
          <a:stretch>
            <a:fillRect/>
          </a:stretch>
        </p:blipFill>
        <p:spPr>
          <a:xfrm>
            <a:off x="9582733" y="9473900"/>
            <a:ext cx="1514600" cy="757300"/>
          </a:xfrm>
          <a:prstGeom prst="rect">
            <a:avLst/>
          </a:prstGeom>
        </p:spPr>
      </p:pic>
      <p:pic>
        <p:nvPicPr>
          <p:cNvPr id="23" name="Obrázok 22">
            <a:extLst>
              <a:ext uri="{FF2B5EF4-FFF2-40B4-BE49-F238E27FC236}">
                <a16:creationId xmlns:a16="http://schemas.microsoft.com/office/drawing/2014/main" id="{405A6854-33F8-4A57-ACC9-ED790630E1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77776" y="9537068"/>
            <a:ext cx="2095879" cy="528777"/>
          </a:xfrm>
          <a:prstGeom prst="rect">
            <a:avLst/>
          </a:prstGeom>
        </p:spPr>
      </p:pic>
    </p:spTree>
  </p:cSld>
  <p:clrMapOvr>
    <a:masterClrMapping/>
  </p:clrMapOvr>
  <p:transition spd="med" advClick="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a:srcRect t="9980"/>
          <a:stretch/>
        </p:blipFill>
        <p:spPr>
          <a:xfrm>
            <a:off x="9336383" y="3513406"/>
            <a:ext cx="8768942" cy="5880872"/>
          </a:xfrm>
          <a:prstGeom prst="rect">
            <a:avLst/>
          </a:prstGeom>
        </p:spPr>
      </p:pic>
      <p:pic>
        <p:nvPicPr>
          <p:cNvPr id="5" name="Picture 5"/>
          <p:cNvPicPr>
            <a:picLocks noChangeAspect="1"/>
          </p:cNvPicPr>
          <p:nvPr/>
        </p:nvPicPr>
        <p:blipFill rotWithShape="1">
          <a:blip r:embed="rId3"/>
          <a:srcRect t="10210"/>
          <a:stretch/>
        </p:blipFill>
        <p:spPr>
          <a:xfrm>
            <a:off x="471586" y="1790699"/>
            <a:ext cx="8569222" cy="4988481"/>
          </a:xfrm>
          <a:prstGeom prst="rect">
            <a:avLst/>
          </a:prstGeom>
        </p:spPr>
      </p:pic>
      <p:grpSp>
        <p:nvGrpSpPr>
          <p:cNvPr id="8" name="Group 8"/>
          <p:cNvGrpSpPr/>
          <p:nvPr/>
        </p:nvGrpSpPr>
        <p:grpSpPr>
          <a:xfrm>
            <a:off x="16149244" y="7895494"/>
            <a:ext cx="2123271" cy="2519522"/>
            <a:chOff x="0" y="0"/>
            <a:chExt cx="2831027" cy="3359363"/>
          </a:xfrm>
        </p:grpSpPr>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4640">
              <a:off x="375588" y="223687"/>
              <a:ext cx="1656216" cy="1656216"/>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966163" flipH="1" flipV="1">
              <a:off x="947742" y="699667"/>
              <a:ext cx="1751554" cy="1751554"/>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568316" flipH="1">
              <a:off x="274554" y="1031711"/>
              <a:ext cx="1858284" cy="1858284"/>
            </a:xfrm>
            <a:prstGeom prst="rect">
              <a:avLst/>
            </a:prstGeom>
          </p:spPr>
        </p:pic>
        <p:grpSp>
          <p:nvGrpSpPr>
            <p:cNvPr id="12" name="Group 12"/>
            <p:cNvGrpSpPr>
              <a:grpSpLocks noChangeAspect="1"/>
            </p:cNvGrpSpPr>
            <p:nvPr/>
          </p:nvGrpSpPr>
          <p:grpSpPr>
            <a:xfrm rot="-1871103">
              <a:off x="363897" y="1045863"/>
              <a:ext cx="1949604" cy="1949604"/>
              <a:chOff x="0" y="0"/>
              <a:chExt cx="6350000" cy="6350000"/>
            </a:xfrm>
          </p:grpSpPr>
          <p:sp>
            <p:nvSpPr>
              <p:cNvPr id="13" name="Freeform 13"/>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8FD123"/>
              </a:solidFill>
            </p:spPr>
          </p:sp>
        </p:grpSp>
        <p:sp>
          <p:nvSpPr>
            <p:cNvPr id="14" name="TextBox 14"/>
            <p:cNvSpPr txBox="1"/>
            <p:nvPr/>
          </p:nvSpPr>
          <p:spPr>
            <a:xfrm rot="-685288">
              <a:off x="579576" y="510503"/>
              <a:ext cx="991256" cy="324226"/>
            </a:xfrm>
            <a:prstGeom prst="rect">
              <a:avLst/>
            </a:prstGeom>
          </p:spPr>
          <p:txBody>
            <a:bodyPr lIns="0" tIns="0" rIns="0" bIns="0" rtlCol="0" anchor="t">
              <a:spAutoFit/>
            </a:bodyPr>
            <a:lstStyle/>
            <a:p>
              <a:pPr algn="ctr">
                <a:lnSpc>
                  <a:spcPts val="2176"/>
                </a:lnSpc>
              </a:pPr>
              <a:r>
                <a:rPr lang="en-US" sz="1554">
                  <a:solidFill>
                    <a:srgbClr val="000000"/>
                  </a:solidFill>
                  <a:latin typeface="Ananias"/>
                </a:rPr>
                <a:t>ŽIVOT</a:t>
              </a:r>
            </a:p>
          </p:txBody>
        </p:sp>
        <p:sp>
          <p:nvSpPr>
            <p:cNvPr id="15" name="TextBox 15"/>
            <p:cNvSpPr txBox="1"/>
            <p:nvPr/>
          </p:nvSpPr>
          <p:spPr>
            <a:xfrm rot="749357">
              <a:off x="1359537" y="861124"/>
              <a:ext cx="1183612" cy="323331"/>
            </a:xfrm>
            <a:prstGeom prst="rect">
              <a:avLst/>
            </a:prstGeom>
          </p:spPr>
          <p:txBody>
            <a:bodyPr lIns="0" tIns="0" rIns="0" bIns="0" rtlCol="0" anchor="t">
              <a:spAutoFit/>
            </a:bodyPr>
            <a:lstStyle/>
            <a:p>
              <a:pPr algn="ctr">
                <a:lnSpc>
                  <a:spcPts val="2096"/>
                </a:lnSpc>
              </a:pPr>
              <a:r>
                <a:rPr lang="en-US" sz="1497">
                  <a:solidFill>
                    <a:srgbClr val="000000"/>
                  </a:solidFill>
                  <a:latin typeface="Ananias"/>
                </a:rPr>
                <a:t>MÁ</a:t>
              </a:r>
            </a:p>
          </p:txBody>
        </p:sp>
        <p:sp>
          <p:nvSpPr>
            <p:cNvPr id="16" name="TextBox 16"/>
            <p:cNvSpPr txBox="1"/>
            <p:nvPr/>
          </p:nvSpPr>
          <p:spPr>
            <a:xfrm>
              <a:off x="223634" y="1738834"/>
              <a:ext cx="2230129" cy="516037"/>
            </a:xfrm>
            <a:prstGeom prst="rect">
              <a:avLst/>
            </a:prstGeom>
          </p:spPr>
          <p:txBody>
            <a:bodyPr lIns="0" tIns="0" rIns="0" bIns="0" rtlCol="0" anchor="t">
              <a:spAutoFit/>
            </a:bodyPr>
            <a:lstStyle/>
            <a:p>
              <a:pPr algn="ctr">
                <a:lnSpc>
                  <a:spcPts val="3232"/>
                </a:lnSpc>
              </a:pPr>
              <a:r>
                <a:rPr lang="en-US" sz="2309" dirty="0">
                  <a:solidFill>
                    <a:srgbClr val="3E3B39"/>
                  </a:solidFill>
                  <a:latin typeface="Ananias Bold"/>
                </a:rPr>
                <a:t>ZELENÚ</a:t>
              </a:r>
            </a:p>
          </p:txBody>
        </p:sp>
      </p:grpSp>
      <p:sp>
        <p:nvSpPr>
          <p:cNvPr id="17" name="BlokTextu 16">
            <a:extLst>
              <a:ext uri="{FF2B5EF4-FFF2-40B4-BE49-F238E27FC236}">
                <a16:creationId xmlns:a16="http://schemas.microsoft.com/office/drawing/2014/main" id="{39E798D9-F131-4957-88EA-D47BDD68F719}"/>
              </a:ext>
            </a:extLst>
          </p:cNvPr>
          <p:cNvSpPr txBox="1"/>
          <p:nvPr/>
        </p:nvSpPr>
        <p:spPr>
          <a:xfrm>
            <a:off x="390798" y="200862"/>
            <a:ext cx="17659653" cy="1569660"/>
          </a:xfrm>
          <a:prstGeom prst="rect">
            <a:avLst/>
          </a:prstGeom>
          <a:noFill/>
        </p:spPr>
        <p:txBody>
          <a:bodyPr wrap="square" rtlCol="0">
            <a:spAutoFit/>
          </a:bodyPr>
          <a:lstStyle/>
          <a:p>
            <a:pPr>
              <a:lnSpc>
                <a:spcPct val="150000"/>
              </a:lnSpc>
            </a:pPr>
            <a:r>
              <a:rPr lang="sk-SK" sz="2800" dirty="0">
                <a:effectLst/>
                <a:latin typeface="Gadugi" panose="020B0502040204020203" pitchFamily="34" charset="0"/>
                <a:ea typeface="Gadugi" panose="020B0502040204020203" pitchFamily="34" charset="0"/>
              </a:rPr>
              <a:t>Na podujatí si 350 žiakov vyskúšalo simulátor prevrátenia vozidla a okuliare simulujúce stav opitosti. </a:t>
            </a:r>
          </a:p>
          <a:p>
            <a:pPr>
              <a:lnSpc>
                <a:spcPct val="150000"/>
              </a:lnSpc>
            </a:pPr>
            <a:r>
              <a:rPr lang="sk-SK" sz="2400" dirty="0">
                <a:effectLst/>
                <a:latin typeface="Gadugi" panose="020B0502040204020203" pitchFamily="34" charset="0"/>
                <a:ea typeface="Gadugi" panose="020B0502040204020203" pitchFamily="34" charset="0"/>
              </a:rPr>
              <a:t>Prinášame niektoré spätné väzby od žiakov:</a:t>
            </a:r>
          </a:p>
          <a:p>
            <a:endParaRPr lang="sk-SK" dirty="0"/>
          </a:p>
        </p:txBody>
      </p:sp>
      <p:sp>
        <p:nvSpPr>
          <p:cNvPr id="18" name="Bublina reči: obdĺžnik so zaoblenými rohmi 17">
            <a:extLst>
              <a:ext uri="{FF2B5EF4-FFF2-40B4-BE49-F238E27FC236}">
                <a16:creationId xmlns:a16="http://schemas.microsoft.com/office/drawing/2014/main" id="{FBA45FD2-764B-4C8D-8B23-8E30C984FC2A}"/>
              </a:ext>
            </a:extLst>
          </p:cNvPr>
          <p:cNvSpPr/>
          <p:nvPr/>
        </p:nvSpPr>
        <p:spPr>
          <a:xfrm>
            <a:off x="9275498" y="1467720"/>
            <a:ext cx="2819400" cy="1750434"/>
          </a:xfrm>
          <a:prstGeom prst="wedgeRoundRectCallout">
            <a:avLst/>
          </a:prstGeom>
          <a:noFill/>
          <a:ln>
            <a:solidFill>
              <a:srgbClr val="F292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800" dirty="0">
                <a:solidFill>
                  <a:srgbClr val="333333"/>
                </a:solidFill>
                <a:effectLst/>
                <a:latin typeface="Gadugi" panose="020B0502040204020203" pitchFamily="34" charset="0"/>
                <a:ea typeface="Gadugi" panose="020B0502040204020203" pitchFamily="34" charset="0"/>
              </a:rPr>
              <a:t>„Mne osobne sa akcia veľmi páčila. Zaujala ma, nakoľko som vodička, a taktiež som sa aj niečo nové naučila.“</a:t>
            </a:r>
            <a:endParaRPr lang="sk-SK" sz="1800" dirty="0">
              <a:effectLst/>
              <a:latin typeface="Gadugi" panose="020B0502040204020203" pitchFamily="34" charset="0"/>
              <a:ea typeface="Gadugi" panose="020B0502040204020203" pitchFamily="34" charset="0"/>
            </a:endParaRPr>
          </a:p>
          <a:p>
            <a:pPr algn="ctr"/>
            <a:endParaRPr lang="sk-SK" dirty="0"/>
          </a:p>
        </p:txBody>
      </p:sp>
      <p:pic>
        <p:nvPicPr>
          <p:cNvPr id="20" name="Grafický objekt 19" descr="Usmievavá tvár bez výplne">
            <a:extLst>
              <a:ext uri="{FF2B5EF4-FFF2-40B4-BE49-F238E27FC236}">
                <a16:creationId xmlns:a16="http://schemas.microsoft.com/office/drawing/2014/main" id="{EC39F2A0-9B6A-4125-8FF4-75C3A10A3F53}"/>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389250" y="2603809"/>
            <a:ext cx="555707" cy="555707"/>
          </a:xfrm>
          <a:prstGeom prst="rect">
            <a:avLst/>
          </a:prstGeom>
        </p:spPr>
      </p:pic>
      <p:sp>
        <p:nvSpPr>
          <p:cNvPr id="24" name="Bublina reči: obdĺžnik so zaoblenými rohmi 23">
            <a:extLst>
              <a:ext uri="{FF2B5EF4-FFF2-40B4-BE49-F238E27FC236}">
                <a16:creationId xmlns:a16="http://schemas.microsoft.com/office/drawing/2014/main" id="{26E4944E-183F-4FDE-842A-0DC621DE808C}"/>
              </a:ext>
            </a:extLst>
          </p:cNvPr>
          <p:cNvSpPr/>
          <p:nvPr/>
        </p:nvSpPr>
        <p:spPr>
          <a:xfrm>
            <a:off x="12329588" y="1063559"/>
            <a:ext cx="5754603" cy="2095957"/>
          </a:xfrm>
          <a:prstGeom prst="wedgeRoundRectCallout">
            <a:avLst/>
          </a:prstGeom>
          <a:noFill/>
          <a:ln>
            <a:solidFill>
              <a:srgbClr val="8FD12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sk-SK" sz="1800" dirty="0">
                <a:solidFill>
                  <a:srgbClr val="333333"/>
                </a:solidFill>
                <a:effectLst/>
                <a:latin typeface="Gadugi" panose="020B0502040204020203" pitchFamily="34" charset="0"/>
                <a:ea typeface="Gadugi" panose="020B0502040204020203" pitchFamily="34" charset="0"/>
              </a:rPr>
              <a:t>,,Myslím si, že akcia bola veľmi super... prednášky boli zaujímavé. Snažili sa s nami komunikovať tak, aby nás to zaujalo, žiadne zbytočné odborné veci. Prednášajúci hovorili aj zážitky z praxe, z miesta činu, atď., čo si myslím bolo veľké plus a všetci im venovali pozornosť. Akciu hodnotím veľmi kladne.”</a:t>
            </a:r>
            <a:endParaRPr lang="sk-SK" sz="1800" dirty="0">
              <a:effectLst/>
              <a:latin typeface="Gadugi" panose="020B0502040204020203" pitchFamily="34" charset="0"/>
              <a:ea typeface="Gadugi" panose="020B0502040204020203" pitchFamily="34" charset="0"/>
            </a:endParaRPr>
          </a:p>
        </p:txBody>
      </p:sp>
      <p:pic>
        <p:nvPicPr>
          <p:cNvPr id="27" name="Grafický objekt 26" descr="Usmievavá tvár bez výplne">
            <a:extLst>
              <a:ext uri="{FF2B5EF4-FFF2-40B4-BE49-F238E27FC236}">
                <a16:creationId xmlns:a16="http://schemas.microsoft.com/office/drawing/2014/main" id="{7B42A0A2-CB7F-41AB-A353-19F3EA82E50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6761252" y="2584618"/>
            <a:ext cx="555707" cy="555707"/>
          </a:xfrm>
          <a:prstGeom prst="rect">
            <a:avLst/>
          </a:prstGeom>
        </p:spPr>
      </p:pic>
      <p:sp>
        <p:nvSpPr>
          <p:cNvPr id="28" name="Bublina reči: obdĺžnik so zaoblenými rohmi 27">
            <a:extLst>
              <a:ext uri="{FF2B5EF4-FFF2-40B4-BE49-F238E27FC236}">
                <a16:creationId xmlns:a16="http://schemas.microsoft.com/office/drawing/2014/main" id="{8FC90EB8-1EE0-4D72-A4C2-343386B6951F}"/>
              </a:ext>
            </a:extLst>
          </p:cNvPr>
          <p:cNvSpPr/>
          <p:nvPr/>
        </p:nvSpPr>
        <p:spPr>
          <a:xfrm>
            <a:off x="261320" y="6900774"/>
            <a:ext cx="8959305" cy="2529532"/>
          </a:xfrm>
          <a:prstGeom prst="wedgeRoundRectCallout">
            <a:avLst/>
          </a:prstGeom>
          <a:noFill/>
          <a:ln>
            <a:solidFill>
              <a:srgbClr val="F2222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sk-SK" sz="1400" dirty="0">
                <a:solidFill>
                  <a:srgbClr val="333333"/>
                </a:solidFill>
                <a:effectLst/>
                <a:latin typeface="Gadugi" panose="020B0502040204020203" pitchFamily="34" charset="0"/>
                <a:ea typeface="Gadugi" panose="020B0502040204020203" pitchFamily="34" charset="0"/>
              </a:rPr>
              <a:t>,,M</a:t>
            </a:r>
            <a:r>
              <a:rPr lang="sk-SK" sz="1400" dirty="0">
                <a:solidFill>
                  <a:srgbClr val="000000"/>
                </a:solidFill>
                <a:effectLst/>
                <a:latin typeface="Gadugi" panose="020B0502040204020203" pitchFamily="34" charset="0"/>
                <a:ea typeface="Gadugi" panose="020B0502040204020203" pitchFamily="34" charset="0"/>
              </a:rPr>
              <a:t>yslím si že dnešný deň nám určite dal veľa do života, buď sme sa niečo nové naučili alebo sme si pripomenuli veci, ktoré sme vedeli a nemali by sme na </a:t>
            </a:r>
            <a:r>
              <a:rPr lang="sk-SK" sz="1400" dirty="0" err="1">
                <a:solidFill>
                  <a:srgbClr val="000000"/>
                </a:solidFill>
                <a:effectLst/>
                <a:latin typeface="Gadugi" panose="020B0502040204020203" pitchFamily="34" charset="0"/>
                <a:ea typeface="Gadugi" panose="020B0502040204020203" pitchFamily="34" charset="0"/>
              </a:rPr>
              <a:t>ne</a:t>
            </a:r>
            <a:r>
              <a:rPr lang="sk-SK" sz="1400" dirty="0">
                <a:solidFill>
                  <a:srgbClr val="000000"/>
                </a:solidFill>
                <a:effectLst/>
                <a:latin typeface="Gadugi" panose="020B0502040204020203" pitchFamily="34" charset="0"/>
                <a:ea typeface="Gadugi" panose="020B0502040204020203" pitchFamily="34" charset="0"/>
              </a:rPr>
              <a:t> zabúdať. Obe prednášky sa mi páčili. Prvá prednáška s pánom riaditeľom dopravnej polície bola pútavá, zaujímavá a skôr taká odborná. Jediné čo sa mi na tej prednáške nepáčilo, že často boli </a:t>
            </a:r>
            <a:r>
              <a:rPr lang="sk-SK" sz="1400" dirty="0">
                <a:solidFill>
                  <a:srgbClr val="000000"/>
                </a:solidFill>
                <a:latin typeface="Gadugi" panose="020B0502040204020203" pitchFamily="34" charset="0"/>
                <a:ea typeface="Gadugi" panose="020B0502040204020203" pitchFamily="34" charset="0"/>
              </a:rPr>
              <a:t>spomínané zákony. Veľmi sa mi páčilo, že sme sa mohli pýtať otázky a viesť diskusiu. Na druhej prednáške sa mi páčilo že nám pán z Červeného kríža hovoril o vlastných skúsenostiach zo života. Zopakovali sme si ako sa má podávať prvá pomoc, nikdy nevieme kedy sa nám tieto informácie zídu. Na tejto prednáške bolo zaujímavé, že nám pán povedal ako ošetriť fyzicky zranenú osobu kým nepríde záchranná služba, ale aj ako pomôcť "psychicky zranenému" človeku, čo bolo pre mňa veľmi prínosné. Taktiež oceňujem, že sme dostali balíček reflexných prvkov a mohli sme si vyskúšať simulátor prevrátenia vozidla a okuliare opitosti. Čiže podľa mňa táto akcia mala zmysel.”</a:t>
            </a:r>
            <a:endParaRPr lang="sk-SK" sz="1400" dirty="0">
              <a:effectLst/>
              <a:latin typeface="Gadugi" panose="020B0502040204020203" pitchFamily="34" charset="0"/>
              <a:ea typeface="Gadugi" panose="020B0502040204020203" pitchFamily="34" charset="0"/>
            </a:endParaRPr>
          </a:p>
        </p:txBody>
      </p:sp>
      <p:pic>
        <p:nvPicPr>
          <p:cNvPr id="29" name="Grafický objekt 28" descr="Usmievavá tvár bez výplne">
            <a:extLst>
              <a:ext uri="{FF2B5EF4-FFF2-40B4-BE49-F238E27FC236}">
                <a16:creationId xmlns:a16="http://schemas.microsoft.com/office/drawing/2014/main" id="{F4623072-1AE2-4854-801A-62D0781CA30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6705600" y="8964162"/>
            <a:ext cx="470913" cy="470913"/>
          </a:xfrm>
          <a:prstGeom prst="rect">
            <a:avLst/>
          </a:prstGeom>
        </p:spPr>
      </p:pic>
      <p:pic>
        <p:nvPicPr>
          <p:cNvPr id="30" name="Picture 13">
            <a:extLst>
              <a:ext uri="{FF2B5EF4-FFF2-40B4-BE49-F238E27FC236}">
                <a16:creationId xmlns:a16="http://schemas.microsoft.com/office/drawing/2014/main" id="{1D10C0ED-C1FD-431D-8775-CBADF16AAC53}"/>
              </a:ext>
            </a:extLst>
          </p:cNvPr>
          <p:cNvPicPr>
            <a:picLocks noChangeAspect="1"/>
          </p:cNvPicPr>
          <p:nvPr/>
        </p:nvPicPr>
        <p:blipFill>
          <a:blip r:embed="rId16"/>
          <a:srcRect/>
          <a:stretch>
            <a:fillRect/>
          </a:stretch>
        </p:blipFill>
        <p:spPr>
          <a:xfrm>
            <a:off x="7705686" y="9483173"/>
            <a:ext cx="1826932" cy="757300"/>
          </a:xfrm>
          <a:prstGeom prst="rect">
            <a:avLst/>
          </a:prstGeom>
        </p:spPr>
      </p:pic>
      <p:pic>
        <p:nvPicPr>
          <p:cNvPr id="31" name="Picture 2">
            <a:extLst>
              <a:ext uri="{FF2B5EF4-FFF2-40B4-BE49-F238E27FC236}">
                <a16:creationId xmlns:a16="http://schemas.microsoft.com/office/drawing/2014/main" id="{4DFE56FD-723D-46CD-A7A7-AE34ADE5D158}"/>
              </a:ext>
            </a:extLst>
          </p:cNvPr>
          <p:cNvPicPr>
            <a:picLocks noChangeAspect="1"/>
          </p:cNvPicPr>
          <p:nvPr/>
        </p:nvPicPr>
        <p:blipFill>
          <a:blip r:embed="rId17"/>
          <a:srcRect/>
          <a:stretch>
            <a:fillRect/>
          </a:stretch>
        </p:blipFill>
        <p:spPr>
          <a:xfrm>
            <a:off x="9582733" y="9473900"/>
            <a:ext cx="1514600" cy="757300"/>
          </a:xfrm>
          <a:prstGeom prst="rect">
            <a:avLst/>
          </a:prstGeom>
        </p:spPr>
      </p:pic>
      <p:pic>
        <p:nvPicPr>
          <p:cNvPr id="32" name="Obrázok 31">
            <a:extLst>
              <a:ext uri="{FF2B5EF4-FFF2-40B4-BE49-F238E27FC236}">
                <a16:creationId xmlns:a16="http://schemas.microsoft.com/office/drawing/2014/main" id="{1307A301-B5B9-4293-B46F-A5BF137C063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577776" y="9537068"/>
            <a:ext cx="2095879" cy="528777"/>
          </a:xfrm>
          <a:prstGeom prst="rect">
            <a:avLst/>
          </a:prstGeom>
        </p:spPr>
      </p:pic>
    </p:spTree>
  </p:cSld>
  <p:clrMapOvr>
    <a:masterClrMapping/>
  </p:clrMapOvr>
  <p:transition spd="med" advClick="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p:cNvPicPr>
          <p:nvPr/>
        </p:nvPicPr>
        <p:blipFill rotWithShape="1">
          <a:blip r:embed="rId2"/>
          <a:srcRect l="3805" r="18550"/>
          <a:stretch/>
        </p:blipFill>
        <p:spPr>
          <a:xfrm>
            <a:off x="8946101" y="3037599"/>
            <a:ext cx="8815816" cy="5879386"/>
          </a:xfrm>
          <a:prstGeom prst="rect">
            <a:avLst/>
          </a:prstGeom>
        </p:spPr>
      </p:pic>
      <p:pic>
        <p:nvPicPr>
          <p:cNvPr id="4" name="Picture 4"/>
          <p:cNvPicPr>
            <a:picLocks noChangeAspect="1"/>
          </p:cNvPicPr>
          <p:nvPr/>
        </p:nvPicPr>
        <p:blipFill rotWithShape="1">
          <a:blip r:embed="rId3"/>
          <a:srcRect l="8189" r="5566"/>
          <a:stretch/>
        </p:blipFill>
        <p:spPr>
          <a:xfrm>
            <a:off x="928431" y="3064973"/>
            <a:ext cx="7605970" cy="5879386"/>
          </a:xfrm>
          <a:prstGeom prst="rect">
            <a:avLst/>
          </a:prstGeom>
        </p:spPr>
      </p:pic>
      <p:grpSp>
        <p:nvGrpSpPr>
          <p:cNvPr id="5" name="Group 5"/>
          <p:cNvGrpSpPr/>
          <p:nvPr/>
        </p:nvGrpSpPr>
        <p:grpSpPr>
          <a:xfrm>
            <a:off x="16164729" y="7962900"/>
            <a:ext cx="2123271" cy="2519522"/>
            <a:chOff x="0" y="0"/>
            <a:chExt cx="2831027" cy="3359363"/>
          </a:xfrm>
        </p:grpSpPr>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134640">
              <a:off x="375588" y="223687"/>
              <a:ext cx="1656216" cy="1656216"/>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966163" flipH="1" flipV="1">
              <a:off x="947742" y="699667"/>
              <a:ext cx="1751554" cy="175155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9568316" flipH="1">
              <a:off x="274554" y="1031711"/>
              <a:ext cx="1858284" cy="1858284"/>
            </a:xfrm>
            <a:prstGeom prst="rect">
              <a:avLst/>
            </a:prstGeom>
          </p:spPr>
        </p:pic>
        <p:grpSp>
          <p:nvGrpSpPr>
            <p:cNvPr id="9" name="Group 9"/>
            <p:cNvGrpSpPr>
              <a:grpSpLocks noChangeAspect="1"/>
            </p:cNvGrpSpPr>
            <p:nvPr/>
          </p:nvGrpSpPr>
          <p:grpSpPr>
            <a:xfrm rot="-1871103">
              <a:off x="363897" y="1045863"/>
              <a:ext cx="1949604" cy="1949604"/>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8FD123"/>
              </a:solidFill>
            </p:spPr>
          </p:sp>
        </p:grpSp>
        <p:sp>
          <p:nvSpPr>
            <p:cNvPr id="11" name="TextBox 11"/>
            <p:cNvSpPr txBox="1"/>
            <p:nvPr/>
          </p:nvSpPr>
          <p:spPr>
            <a:xfrm rot="-685288">
              <a:off x="579576" y="510503"/>
              <a:ext cx="991256" cy="324226"/>
            </a:xfrm>
            <a:prstGeom prst="rect">
              <a:avLst/>
            </a:prstGeom>
          </p:spPr>
          <p:txBody>
            <a:bodyPr lIns="0" tIns="0" rIns="0" bIns="0" rtlCol="0" anchor="t">
              <a:spAutoFit/>
            </a:bodyPr>
            <a:lstStyle/>
            <a:p>
              <a:pPr algn="ctr">
                <a:lnSpc>
                  <a:spcPts val="2176"/>
                </a:lnSpc>
              </a:pPr>
              <a:r>
                <a:rPr lang="en-US" sz="1554">
                  <a:solidFill>
                    <a:srgbClr val="000000"/>
                  </a:solidFill>
                  <a:latin typeface="Ananias"/>
                </a:rPr>
                <a:t>ŽIVOT</a:t>
              </a:r>
            </a:p>
          </p:txBody>
        </p:sp>
        <p:sp>
          <p:nvSpPr>
            <p:cNvPr id="12" name="TextBox 12"/>
            <p:cNvSpPr txBox="1"/>
            <p:nvPr/>
          </p:nvSpPr>
          <p:spPr>
            <a:xfrm rot="749357">
              <a:off x="1359537" y="861124"/>
              <a:ext cx="1183612" cy="323331"/>
            </a:xfrm>
            <a:prstGeom prst="rect">
              <a:avLst/>
            </a:prstGeom>
          </p:spPr>
          <p:txBody>
            <a:bodyPr lIns="0" tIns="0" rIns="0" bIns="0" rtlCol="0" anchor="t">
              <a:spAutoFit/>
            </a:bodyPr>
            <a:lstStyle/>
            <a:p>
              <a:pPr algn="ctr">
                <a:lnSpc>
                  <a:spcPts val="2096"/>
                </a:lnSpc>
              </a:pPr>
              <a:r>
                <a:rPr lang="en-US" sz="1497">
                  <a:solidFill>
                    <a:srgbClr val="000000"/>
                  </a:solidFill>
                  <a:latin typeface="Ananias"/>
                </a:rPr>
                <a:t>MÁ</a:t>
              </a:r>
            </a:p>
          </p:txBody>
        </p:sp>
        <p:sp>
          <p:nvSpPr>
            <p:cNvPr id="13" name="TextBox 13"/>
            <p:cNvSpPr txBox="1"/>
            <p:nvPr/>
          </p:nvSpPr>
          <p:spPr>
            <a:xfrm>
              <a:off x="223634" y="1738834"/>
              <a:ext cx="2230129" cy="516037"/>
            </a:xfrm>
            <a:prstGeom prst="rect">
              <a:avLst/>
            </a:prstGeom>
          </p:spPr>
          <p:txBody>
            <a:bodyPr lIns="0" tIns="0" rIns="0" bIns="0" rtlCol="0" anchor="t">
              <a:spAutoFit/>
            </a:bodyPr>
            <a:lstStyle/>
            <a:p>
              <a:pPr algn="ctr">
                <a:lnSpc>
                  <a:spcPts val="3232"/>
                </a:lnSpc>
              </a:pPr>
              <a:r>
                <a:rPr lang="en-US" sz="2309" dirty="0">
                  <a:solidFill>
                    <a:srgbClr val="3E3B39"/>
                  </a:solidFill>
                  <a:latin typeface="Ananias Bold"/>
                </a:rPr>
                <a:t>ZELENÚ</a:t>
              </a:r>
            </a:p>
          </p:txBody>
        </p:sp>
      </p:grpSp>
      <p:sp>
        <p:nvSpPr>
          <p:cNvPr id="14" name="BlokTextu 13">
            <a:extLst>
              <a:ext uri="{FF2B5EF4-FFF2-40B4-BE49-F238E27FC236}">
                <a16:creationId xmlns:a16="http://schemas.microsoft.com/office/drawing/2014/main" id="{05A8715E-2687-4900-839E-3056837DA7DD}"/>
              </a:ext>
            </a:extLst>
          </p:cNvPr>
          <p:cNvSpPr txBox="1"/>
          <p:nvPr/>
        </p:nvSpPr>
        <p:spPr>
          <a:xfrm>
            <a:off x="997212" y="456842"/>
            <a:ext cx="16916400" cy="2954655"/>
          </a:xfrm>
          <a:prstGeom prst="rect">
            <a:avLst/>
          </a:prstGeom>
          <a:noFill/>
        </p:spPr>
        <p:txBody>
          <a:bodyPr wrap="square" rtlCol="0">
            <a:spAutoFit/>
          </a:bodyPr>
          <a:lstStyle/>
          <a:p>
            <a:pPr algn="ctr">
              <a:lnSpc>
                <a:spcPct val="150000"/>
              </a:lnSpc>
            </a:pPr>
            <a:r>
              <a:rPr lang="sk-SK" sz="2800" dirty="0">
                <a:effectLst/>
                <a:latin typeface="Gadugi" panose="020B0502040204020203" pitchFamily="34" charset="0"/>
                <a:ea typeface="Gadugi" panose="020B0502040204020203" pitchFamily="34" charset="0"/>
              </a:rPr>
              <a:t>Oddelenie BECEP privítalo účasť </a:t>
            </a:r>
            <a:endParaRPr lang="sk-SK" sz="2800" dirty="0" smtClean="0">
              <a:effectLst/>
              <a:latin typeface="Gadugi" panose="020B0502040204020203" pitchFamily="34" charset="0"/>
              <a:ea typeface="Gadugi" panose="020B0502040204020203" pitchFamily="34" charset="0"/>
            </a:endParaRPr>
          </a:p>
          <a:p>
            <a:pPr algn="ctr">
              <a:lnSpc>
                <a:spcPct val="150000"/>
              </a:lnSpc>
            </a:pPr>
            <a:r>
              <a:rPr lang="sk-SK" sz="2800" dirty="0" smtClean="0">
                <a:effectLst/>
                <a:latin typeface="Gadugi" panose="020B0502040204020203" pitchFamily="34" charset="0"/>
                <a:ea typeface="Gadugi" panose="020B0502040204020203" pitchFamily="34" charset="0"/>
              </a:rPr>
              <a:t>štátneho </a:t>
            </a:r>
            <a:r>
              <a:rPr lang="sk-SK" sz="2800" dirty="0">
                <a:effectLst/>
                <a:latin typeface="Gadugi" panose="020B0502040204020203" pitchFamily="34" charset="0"/>
                <a:ea typeface="Gadugi" panose="020B0502040204020203" pitchFamily="34" charset="0"/>
              </a:rPr>
              <a:t>tajomníka rezortu </a:t>
            </a:r>
            <a:r>
              <a:rPr lang="sk-SK" sz="2800" dirty="0" smtClean="0">
                <a:effectLst/>
                <a:latin typeface="Gadugi" panose="020B0502040204020203" pitchFamily="34" charset="0"/>
                <a:ea typeface="Gadugi" panose="020B0502040204020203" pitchFamily="34" charset="0"/>
              </a:rPr>
              <a:t>dopravy a výstavby </a:t>
            </a:r>
            <a:r>
              <a:rPr lang="sk-SK" sz="2800" b="1" dirty="0" smtClean="0">
                <a:effectLst/>
                <a:latin typeface="Gadugi" panose="020B0502040204020203" pitchFamily="34" charset="0"/>
                <a:ea typeface="Gadugi" panose="020B0502040204020203" pitchFamily="34" charset="0"/>
              </a:rPr>
              <a:t>Ing</a:t>
            </a:r>
            <a:r>
              <a:rPr lang="sk-SK" sz="2800" b="1" dirty="0">
                <a:effectLst/>
                <a:latin typeface="Gadugi" panose="020B0502040204020203" pitchFamily="34" charset="0"/>
                <a:ea typeface="Gadugi" panose="020B0502040204020203" pitchFamily="34" charset="0"/>
              </a:rPr>
              <a:t>. Jaroslava Kmeťa</a:t>
            </a:r>
            <a:r>
              <a:rPr lang="sk-SK" sz="2800" dirty="0">
                <a:effectLst/>
                <a:latin typeface="Gadugi" panose="020B0502040204020203" pitchFamily="34" charset="0"/>
                <a:ea typeface="Gadugi" panose="020B0502040204020203" pitchFamily="34" charset="0"/>
              </a:rPr>
              <a:t> </a:t>
            </a:r>
            <a:endParaRPr lang="sk-SK" sz="2800" dirty="0" smtClean="0">
              <a:effectLst/>
              <a:latin typeface="Gadugi" panose="020B0502040204020203" pitchFamily="34" charset="0"/>
              <a:ea typeface="Gadugi" panose="020B0502040204020203" pitchFamily="34" charset="0"/>
            </a:endParaRPr>
          </a:p>
          <a:p>
            <a:pPr algn="ctr">
              <a:lnSpc>
                <a:spcPct val="150000"/>
              </a:lnSpc>
            </a:pPr>
            <a:r>
              <a:rPr lang="sk-SK" sz="2800" dirty="0" smtClean="0">
                <a:effectLst/>
                <a:latin typeface="Gadugi" panose="020B0502040204020203" pitchFamily="34" charset="0"/>
                <a:ea typeface="Gadugi" panose="020B0502040204020203" pitchFamily="34" charset="0"/>
              </a:rPr>
              <a:t>a </a:t>
            </a:r>
            <a:r>
              <a:rPr lang="sk-SK" sz="2800" dirty="0">
                <a:effectLst/>
                <a:latin typeface="Gadugi" panose="020B0502040204020203" pitchFamily="34" charset="0"/>
                <a:ea typeface="Gadugi" panose="020B0502040204020203" pitchFamily="34" charset="0"/>
              </a:rPr>
              <a:t>podpredsedu Trnavského samosprávneho kraja </a:t>
            </a:r>
            <a:r>
              <a:rPr lang="sk-SK" sz="2800" b="1" dirty="0">
                <a:effectLst/>
                <a:latin typeface="Gadugi" panose="020B0502040204020203" pitchFamily="34" charset="0"/>
                <a:ea typeface="Gadugi" panose="020B0502040204020203" pitchFamily="34" charset="0"/>
              </a:rPr>
              <a:t>Mgr. Mareka </a:t>
            </a:r>
            <a:r>
              <a:rPr lang="sk-SK" sz="2800" b="1" dirty="0" err="1">
                <a:effectLst/>
                <a:latin typeface="Gadugi" panose="020B0502040204020203" pitchFamily="34" charset="0"/>
                <a:ea typeface="Gadugi" panose="020B0502040204020203" pitchFamily="34" charset="0"/>
              </a:rPr>
              <a:t>Neštického</a:t>
            </a:r>
            <a:r>
              <a:rPr lang="sk-SK" sz="2800" dirty="0">
                <a:effectLst/>
                <a:latin typeface="Gadugi" panose="020B0502040204020203" pitchFamily="34" charset="0"/>
                <a:ea typeface="Gadugi" panose="020B0502040204020203" pitchFamily="34" charset="0"/>
              </a:rPr>
              <a:t>,</a:t>
            </a:r>
          </a:p>
          <a:p>
            <a:pPr algn="ctr">
              <a:lnSpc>
                <a:spcPct val="150000"/>
              </a:lnSpc>
            </a:pPr>
            <a:r>
              <a:rPr lang="sk-SK" sz="2800" dirty="0">
                <a:effectLst/>
                <a:latin typeface="Gadugi" panose="020B0502040204020203" pitchFamily="34" charset="0"/>
                <a:ea typeface="Gadugi" panose="020B0502040204020203" pitchFamily="34" charset="0"/>
              </a:rPr>
              <a:t>ktorí podujatie otvorili. </a:t>
            </a:r>
          </a:p>
          <a:p>
            <a:endParaRPr lang="sk-SK" dirty="0"/>
          </a:p>
        </p:txBody>
      </p:sp>
      <p:pic>
        <p:nvPicPr>
          <p:cNvPr id="16" name="Picture 13">
            <a:extLst>
              <a:ext uri="{FF2B5EF4-FFF2-40B4-BE49-F238E27FC236}">
                <a16:creationId xmlns:a16="http://schemas.microsoft.com/office/drawing/2014/main" id="{E5F89A84-77D8-4C30-892C-D1C4027403DA}"/>
              </a:ext>
            </a:extLst>
          </p:cNvPr>
          <p:cNvPicPr>
            <a:picLocks noChangeAspect="1"/>
          </p:cNvPicPr>
          <p:nvPr/>
        </p:nvPicPr>
        <p:blipFill>
          <a:blip r:embed="rId10"/>
          <a:srcRect/>
          <a:stretch>
            <a:fillRect/>
          </a:stretch>
        </p:blipFill>
        <p:spPr>
          <a:xfrm>
            <a:off x="7705686" y="9483173"/>
            <a:ext cx="1826932" cy="757300"/>
          </a:xfrm>
          <a:prstGeom prst="rect">
            <a:avLst/>
          </a:prstGeom>
        </p:spPr>
      </p:pic>
      <p:pic>
        <p:nvPicPr>
          <p:cNvPr id="17" name="Picture 2">
            <a:extLst>
              <a:ext uri="{FF2B5EF4-FFF2-40B4-BE49-F238E27FC236}">
                <a16:creationId xmlns:a16="http://schemas.microsoft.com/office/drawing/2014/main" id="{9FA94CDD-1CC5-4243-B0B1-977D6158D421}"/>
              </a:ext>
            </a:extLst>
          </p:cNvPr>
          <p:cNvPicPr>
            <a:picLocks noChangeAspect="1"/>
          </p:cNvPicPr>
          <p:nvPr/>
        </p:nvPicPr>
        <p:blipFill>
          <a:blip r:embed="rId11"/>
          <a:srcRect/>
          <a:stretch>
            <a:fillRect/>
          </a:stretch>
        </p:blipFill>
        <p:spPr>
          <a:xfrm>
            <a:off x="9582733" y="9473900"/>
            <a:ext cx="1514600" cy="757300"/>
          </a:xfrm>
          <a:prstGeom prst="rect">
            <a:avLst/>
          </a:prstGeom>
        </p:spPr>
      </p:pic>
      <p:pic>
        <p:nvPicPr>
          <p:cNvPr id="18" name="Obrázok 17">
            <a:extLst>
              <a:ext uri="{FF2B5EF4-FFF2-40B4-BE49-F238E27FC236}">
                <a16:creationId xmlns:a16="http://schemas.microsoft.com/office/drawing/2014/main" id="{352AD657-D87D-40B5-8601-B925CEB0078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77776" y="9537068"/>
            <a:ext cx="2095879" cy="528777"/>
          </a:xfrm>
          <a:prstGeom prst="rect">
            <a:avLst/>
          </a:prstGeom>
        </p:spPr>
      </p:pic>
    </p:spTree>
  </p:cSld>
  <p:clrMapOvr>
    <a:masterClrMapping/>
  </p:clrMapOvr>
  <p:transition spd="med" advClick="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rot="-142864">
            <a:off x="11743707" y="1801920"/>
            <a:ext cx="6413748" cy="7151356"/>
            <a:chOff x="0" y="0"/>
            <a:chExt cx="8551664" cy="9535141"/>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703079">
              <a:off x="3671681" y="5712311"/>
              <a:ext cx="3503562" cy="350356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792609" flipH="1" flipV="1">
              <a:off x="382117" y="3885750"/>
              <a:ext cx="3782178" cy="3782178"/>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379150" flipH="1">
              <a:off x="3332797" y="1001500"/>
              <a:ext cx="4506556" cy="4506556"/>
            </a:xfrm>
            <a:prstGeom prst="rect">
              <a:avLst/>
            </a:prstGeom>
          </p:spPr>
        </p:pic>
        <p:grpSp>
          <p:nvGrpSpPr>
            <p:cNvPr id="7" name="Group 7"/>
            <p:cNvGrpSpPr>
              <a:grpSpLocks noChangeAspect="1"/>
            </p:cNvGrpSpPr>
            <p:nvPr/>
          </p:nvGrpSpPr>
          <p:grpSpPr>
            <a:xfrm>
              <a:off x="567593" y="3867082"/>
              <a:ext cx="3714812" cy="3714812"/>
              <a:chOff x="0" y="0"/>
              <a:chExt cx="6350000" cy="6350000"/>
            </a:xfrm>
          </p:grpSpPr>
          <p:sp>
            <p:nvSpPr>
              <p:cNvPr id="8" name="Freeform 8"/>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EE9237"/>
              </a:solidFill>
            </p:spPr>
          </p:sp>
        </p:grpSp>
        <p:grpSp>
          <p:nvGrpSpPr>
            <p:cNvPr id="9" name="Group 9"/>
            <p:cNvGrpSpPr>
              <a:grpSpLocks noChangeAspect="1"/>
            </p:cNvGrpSpPr>
            <p:nvPr/>
          </p:nvGrpSpPr>
          <p:grpSpPr>
            <a:xfrm rot="-1871103">
              <a:off x="3145595" y="850335"/>
              <a:ext cx="4555734" cy="4555734"/>
              <a:chOff x="0" y="0"/>
              <a:chExt cx="6350000" cy="6350000"/>
            </a:xfrm>
          </p:grpSpPr>
          <p:sp>
            <p:nvSpPr>
              <p:cNvPr id="10" name="Freeform 10"/>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8FD123"/>
              </a:solidFill>
            </p:spPr>
          </p:sp>
        </p:grpSp>
        <p:grpSp>
          <p:nvGrpSpPr>
            <p:cNvPr id="11" name="Group 11"/>
            <p:cNvGrpSpPr>
              <a:grpSpLocks noChangeAspect="1"/>
            </p:cNvGrpSpPr>
            <p:nvPr/>
          </p:nvGrpSpPr>
          <p:grpSpPr>
            <a:xfrm>
              <a:off x="3595149" y="5776840"/>
              <a:ext cx="3374504" cy="3374504"/>
              <a:chOff x="0" y="0"/>
              <a:chExt cx="6350000" cy="6350000"/>
            </a:xfrm>
          </p:grpSpPr>
          <p:sp>
            <p:nvSpPr>
              <p:cNvPr id="12" name="Freeform 12"/>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E32F31"/>
              </a:solidFill>
            </p:spPr>
          </p:sp>
        </p:grpSp>
      </p:grpSp>
      <p:pic>
        <p:nvPicPr>
          <p:cNvPr id="13" name="Picture 13"/>
          <p:cNvPicPr>
            <a:picLocks noChangeAspect="1"/>
          </p:cNvPicPr>
          <p:nvPr/>
        </p:nvPicPr>
        <p:blipFill>
          <a:blip r:embed="rId8"/>
          <a:srcRect/>
          <a:stretch>
            <a:fillRect/>
          </a:stretch>
        </p:blipFill>
        <p:spPr>
          <a:xfrm>
            <a:off x="5891120" y="6152337"/>
            <a:ext cx="4654276" cy="1929290"/>
          </a:xfrm>
          <a:prstGeom prst="rect">
            <a:avLst/>
          </a:prstGeom>
        </p:spPr>
      </p:pic>
      <p:sp>
        <p:nvSpPr>
          <p:cNvPr id="14" name="TextBox 14"/>
          <p:cNvSpPr txBox="1"/>
          <p:nvPr/>
        </p:nvSpPr>
        <p:spPr>
          <a:xfrm>
            <a:off x="477638" y="1586610"/>
            <a:ext cx="15392400" cy="1908215"/>
          </a:xfrm>
          <a:prstGeom prst="rect">
            <a:avLst/>
          </a:prstGeom>
        </p:spPr>
        <p:txBody>
          <a:bodyPr wrap="square" lIns="0" tIns="0" rIns="0" bIns="0" rtlCol="0" anchor="t">
            <a:spAutoFit/>
          </a:bodyPr>
          <a:lstStyle/>
          <a:p>
            <a:pPr algn="ctr"/>
            <a:r>
              <a:rPr lang="sk-SK" sz="4000" dirty="0">
                <a:effectLst/>
                <a:latin typeface="Gadugi" panose="020B0502040204020203" pitchFamily="34" charset="0"/>
                <a:ea typeface="Gadugi" panose="020B0502040204020203" pitchFamily="34" charset="0"/>
              </a:rPr>
              <a:t>Oddelenie BECEP si váži aktívnu a ústretovú spoluprácu s vedením</a:t>
            </a:r>
          </a:p>
          <a:p>
            <a:pPr algn="ctr"/>
            <a:r>
              <a:rPr lang="sk-SK" sz="4000" b="1" dirty="0">
                <a:effectLst/>
                <a:latin typeface="Gadugi" panose="020B0502040204020203" pitchFamily="34" charset="0"/>
                <a:ea typeface="Gadugi" panose="020B0502040204020203" pitchFamily="34" charset="0"/>
              </a:rPr>
              <a:t>Strednej priemyselnej školy dopravnej v Trnave</a:t>
            </a:r>
            <a:r>
              <a:rPr lang="sk-SK" sz="4000" dirty="0">
                <a:effectLst/>
                <a:latin typeface="Gadugi" panose="020B0502040204020203" pitchFamily="34" charset="0"/>
                <a:ea typeface="Gadugi" panose="020B0502040204020203" pitchFamily="34" charset="0"/>
              </a:rPr>
              <a:t> </a:t>
            </a:r>
          </a:p>
          <a:p>
            <a:pPr algn="ctr"/>
            <a:r>
              <a:rPr lang="sk-SK" sz="4000" dirty="0">
                <a:effectLst/>
                <a:latin typeface="Gadugi" panose="020B0502040204020203" pitchFamily="34" charset="0"/>
                <a:ea typeface="Gadugi" panose="020B0502040204020203" pitchFamily="34" charset="0"/>
              </a:rPr>
              <a:t>pri príprave a realizácii podujatia.</a:t>
            </a:r>
          </a:p>
        </p:txBody>
      </p:sp>
      <p:pic>
        <p:nvPicPr>
          <p:cNvPr id="15" name="Picture 2">
            <a:extLst>
              <a:ext uri="{FF2B5EF4-FFF2-40B4-BE49-F238E27FC236}">
                <a16:creationId xmlns:a16="http://schemas.microsoft.com/office/drawing/2014/main" id="{DF6F2DB5-BF58-49F0-AAD6-735200E93F7D}"/>
              </a:ext>
            </a:extLst>
          </p:cNvPr>
          <p:cNvPicPr>
            <a:picLocks noChangeAspect="1"/>
          </p:cNvPicPr>
          <p:nvPr/>
        </p:nvPicPr>
        <p:blipFill>
          <a:blip r:embed="rId9"/>
          <a:srcRect/>
          <a:stretch>
            <a:fillRect/>
          </a:stretch>
        </p:blipFill>
        <p:spPr>
          <a:xfrm>
            <a:off x="9019646" y="8173946"/>
            <a:ext cx="3362635" cy="1681317"/>
          </a:xfrm>
          <a:prstGeom prst="rect">
            <a:avLst/>
          </a:prstGeom>
        </p:spPr>
      </p:pic>
      <p:pic>
        <p:nvPicPr>
          <p:cNvPr id="19" name="Obrázok 18">
            <a:extLst>
              <a:ext uri="{FF2B5EF4-FFF2-40B4-BE49-F238E27FC236}">
                <a16:creationId xmlns:a16="http://schemas.microsoft.com/office/drawing/2014/main" id="{1FB71E11-41D4-4E64-BF9E-AF3921EF85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67200" y="8477249"/>
            <a:ext cx="4126189" cy="1074710"/>
          </a:xfrm>
          <a:prstGeom prst="rect">
            <a:avLst/>
          </a:prstGeom>
        </p:spPr>
      </p:pic>
      <p:sp>
        <p:nvSpPr>
          <p:cNvPr id="20" name="BlokTextu 19">
            <a:extLst>
              <a:ext uri="{FF2B5EF4-FFF2-40B4-BE49-F238E27FC236}">
                <a16:creationId xmlns:a16="http://schemas.microsoft.com/office/drawing/2014/main" id="{C6BDCFE1-6BAA-4638-8024-5355B35BCA57}"/>
              </a:ext>
            </a:extLst>
          </p:cNvPr>
          <p:cNvSpPr txBox="1"/>
          <p:nvPr/>
        </p:nvSpPr>
        <p:spPr>
          <a:xfrm>
            <a:off x="1775728" y="4408329"/>
            <a:ext cx="12796219" cy="1323439"/>
          </a:xfrm>
          <a:prstGeom prst="rect">
            <a:avLst/>
          </a:prstGeom>
          <a:noFill/>
        </p:spPr>
        <p:txBody>
          <a:bodyPr wrap="square" rtlCol="0">
            <a:spAutoFit/>
          </a:bodyPr>
          <a:lstStyle/>
          <a:p>
            <a:pPr algn="ctr"/>
            <a:r>
              <a:rPr lang="sk-SK" sz="4000" dirty="0">
                <a:latin typeface="Gadugi" panose="020B0502040204020203" pitchFamily="34" charset="0"/>
                <a:ea typeface="Gadugi" panose="020B0502040204020203" pitchFamily="34" charset="0"/>
              </a:rPr>
              <a:t>Ďakujeme všetkým </a:t>
            </a:r>
            <a:r>
              <a:rPr lang="sk-SK" sz="4000" b="1" dirty="0">
                <a:latin typeface="Gadugi" panose="020B0502040204020203" pitchFamily="34" charset="0"/>
                <a:ea typeface="Gadugi" panose="020B0502040204020203" pitchFamily="34" charset="0"/>
              </a:rPr>
              <a:t>odborným a </a:t>
            </a:r>
          </a:p>
          <a:p>
            <a:pPr algn="ctr"/>
            <a:r>
              <a:rPr lang="sk-SK" sz="4000" b="1" dirty="0">
                <a:latin typeface="Gadugi" panose="020B0502040204020203" pitchFamily="34" charset="0"/>
                <a:ea typeface="Gadugi" panose="020B0502040204020203" pitchFamily="34" charset="0"/>
              </a:rPr>
              <a:t>mediálnym partnerom</a:t>
            </a:r>
            <a:r>
              <a:rPr lang="sk-SK" sz="4000" dirty="0">
                <a:latin typeface="Gadugi" panose="020B0502040204020203" pitchFamily="34" charset="0"/>
                <a:ea typeface="Gadugi" panose="020B0502040204020203" pitchFamily="34" charset="0"/>
              </a:rPr>
              <a:t> </a:t>
            </a:r>
            <a:r>
              <a:rPr lang="sk-SK" sz="4000" dirty="0" smtClean="0">
                <a:latin typeface="Gadugi" panose="020B0502040204020203" pitchFamily="34" charset="0"/>
                <a:ea typeface="Gadugi" panose="020B0502040204020203" pitchFamily="34" charset="0"/>
              </a:rPr>
              <a:t>podujatia! </a:t>
            </a:r>
            <a:endParaRPr lang="sk-SK" sz="4000" dirty="0">
              <a:latin typeface="Gadugi" panose="020B0502040204020203" pitchFamily="34" charset="0"/>
              <a:ea typeface="Gadugi" panose="020B0502040204020203" pitchFamily="34" charset="0"/>
            </a:endParaRPr>
          </a:p>
        </p:txBody>
      </p:sp>
    </p:spTree>
  </p:cSld>
  <p:clrMapOvr>
    <a:masterClrMapping/>
  </p:clrMapOvr>
  <p:transition spd="med" advClick="0">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TotalTime>
  <Words>501</Words>
  <Application>Microsoft Office PowerPoint</Application>
  <PresentationFormat>Vlastná</PresentationFormat>
  <Paragraphs>46</Paragraphs>
  <Slides>5</Slides>
  <Notes>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5</vt:i4>
      </vt:variant>
    </vt:vector>
  </HeadingPairs>
  <TitlesOfParts>
    <vt:vector size="12" baseType="lpstr">
      <vt:lpstr>Ananias Bold</vt:lpstr>
      <vt:lpstr>Segoe UI</vt:lpstr>
      <vt:lpstr>Arial</vt:lpstr>
      <vt:lpstr>Gadugi</vt:lpstr>
      <vt:lpstr>Calibri</vt:lpstr>
      <vt:lpstr>Ananias</vt:lpstr>
      <vt:lpstr>Office Theme</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PODUJATIE</dc:title>
  <dc:creator>Lazarovová, Dušana</dc:creator>
  <cp:lastModifiedBy>Török, Roman</cp:lastModifiedBy>
  <cp:revision>11</cp:revision>
  <dcterms:created xsi:type="dcterms:W3CDTF">2006-08-16T00:00:00Z</dcterms:created>
  <dcterms:modified xsi:type="dcterms:W3CDTF">2022-04-07T13:05:39Z</dcterms:modified>
  <dc:identifier>DAE8o1gZVbw</dc:identifier>
</cp:coreProperties>
</file>