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0B2B27-9EF3-4D53-A388-485F5F612C6D}" type="datetimeFigureOut">
              <a:rPr lang="sk-SK" smtClean="0"/>
              <a:pPr/>
              <a:t>22. 3. 2021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Rozmach a pád Rímskej ríše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Tematický </a:t>
            </a:r>
            <a:r>
              <a:rPr lang="sk-SK" dirty="0" smtClean="0"/>
              <a:t>celok: </a:t>
            </a:r>
            <a:r>
              <a:rPr lang="sk-SK" dirty="0" smtClean="0"/>
              <a:t>Staroveký </a:t>
            </a:r>
            <a:r>
              <a:rPr lang="sk-SK" dirty="0" smtClean="0"/>
              <a:t>Rím</a:t>
            </a:r>
          </a:p>
          <a:p>
            <a:r>
              <a:rPr lang="sk-SK" dirty="0" smtClean="0"/>
              <a:t>Vypracoval: Branislav </a:t>
            </a:r>
            <a:r>
              <a:rPr lang="sk-SK" dirty="0" err="1" smtClean="0"/>
              <a:t>Benčič</a:t>
            </a:r>
            <a:endParaRPr lang="sk-SK" dirty="0" smtClean="0"/>
          </a:p>
        </p:txBody>
      </p:sp>
      <p:pic>
        <p:nvPicPr>
          <p:cNvPr id="4" name="Obrázok 3" descr="octavi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49" y="0"/>
            <a:ext cx="2000251" cy="2143116"/>
          </a:xfrm>
          <a:prstGeom prst="rect">
            <a:avLst/>
          </a:prstGeom>
        </p:spPr>
      </p:pic>
      <p:pic>
        <p:nvPicPr>
          <p:cNvPr id="5" name="Obrázok 4" descr="koloseu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4746918"/>
            <a:ext cx="3286116" cy="21110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err="1" smtClean="0"/>
              <a:t>Pretoriánska</a:t>
            </a:r>
            <a:r>
              <a:rPr lang="sk-SK" dirty="0" smtClean="0"/>
              <a:t> garda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2285992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Špeciálnou súčasťou rímskeho vojska = </a:t>
            </a:r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pretoriánska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garda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kt.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chránila cisára i hlavné mesto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2928926" y="0"/>
            <a:ext cx="6215074" cy="2209801"/>
            <a:chOff x="2928926" y="0"/>
            <a:chExt cx="6215074" cy="2209801"/>
          </a:xfrm>
        </p:grpSpPr>
        <p:pic>
          <p:nvPicPr>
            <p:cNvPr id="28674" name="Picture 2" descr="https://upload.wikimedia.org/wikipedia/commons/thumb/2/20/Proclaiming_claudius_emperor.png/300px-Proclaiming_claudius_emperor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286500" y="0"/>
              <a:ext cx="2857500" cy="2209801"/>
            </a:xfrm>
            <a:prstGeom prst="rect">
              <a:avLst/>
            </a:prstGeom>
            <a:noFill/>
          </p:spPr>
        </p:pic>
        <p:sp>
          <p:nvSpPr>
            <p:cNvPr id="5" name="BlokTextu 4"/>
            <p:cNvSpPr txBox="1"/>
            <p:nvPr/>
          </p:nvSpPr>
          <p:spPr>
            <a:xfrm>
              <a:off x="2928926" y="1285860"/>
              <a:ext cx="3414717" cy="92333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sk-SK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Osobná stráž cisárov</a:t>
              </a:r>
              <a:r>
                <a:rPr lang="sk-SK" dirty="0" smtClean="0"/>
                <a:t>, ktorá</a:t>
              </a:r>
            </a:p>
            <a:p>
              <a:r>
                <a:rPr lang="sk-SK" dirty="0" smtClean="0"/>
                <a:t>si ich nezriedka dosadzovala</a:t>
              </a:r>
            </a:p>
            <a:p>
              <a:r>
                <a:rPr lang="sk-SK" dirty="0" smtClean="0"/>
                <a:t>na trón podľa vlastnej vôle</a:t>
              </a:r>
              <a:endParaRPr lang="sk-SK" dirty="0"/>
            </a:p>
          </p:txBody>
        </p:sp>
      </p:grpSp>
      <p:sp>
        <p:nvSpPr>
          <p:cNvPr id="28676" name="AutoShape 4" descr="Výsledok vyhľadávania obrázkov pre dopyt Pretoria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8678" name="AutoShape 6" descr="Výsledok vyhľadávania obrázkov pre dopyt Pretoria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8680" name="Picture 8" descr="Výsledok vyhľadávania obrázkov pre dopyt Pretoria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8" y="4572008"/>
            <a:ext cx="2285992" cy="2285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Rímske tábory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2492896"/>
            <a:ext cx="7816952" cy="3898792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Legionári = premyslený spôsob táborenia =&gt; </a:t>
            </a:r>
            <a:r>
              <a:rPr lang="sk-SK" sz="2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vyvýšené miesto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+ vždy rovnaký tvar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tábora viedli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vždy 4 brány na </a:t>
            </a:r>
            <a:r>
              <a:rPr lang="sk-SK" sz="2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všetky svetové strany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V strede tábora 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veliteľstvo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ale bola tu aj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nemocnica, kúpele, svätyňa, sklady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Pri táboroch vznikali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osady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v nich žili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bežní ľudia (roľníci a remeselníci) s rodinami legionárov </a:t>
            </a:r>
            <a:endParaRPr lang="sk-SK" sz="2600" dirty="0" smtClean="0">
              <a:latin typeface="Arial" pitchFamily="34" charset="0"/>
              <a:cs typeface="Arial" pitchFamily="34" charset="0"/>
            </a:endParaRPr>
          </a:p>
          <a:p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8" name="Picture 2" descr="Výsledok vyhľadávania obrázkov pre dopyt rimsky tab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5" y="0"/>
            <a:ext cx="2928926" cy="1928802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4643438" y="1571612"/>
            <a:ext cx="1592103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Rímsky tábor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Významné rímske tábory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49735" y="1892809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Významné postavenie mali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veľké kamenné tábory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ktoré boli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súčasťou ochrany rímskych hraníc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sk-SK" sz="2600" dirty="0" err="1" smtClean="0">
                <a:latin typeface="Arial" pitchFamily="34" charset="0"/>
                <a:cs typeface="Arial" pitchFamily="34" charset="0"/>
              </a:rPr>
              <a:t>Limes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latin typeface="Arial" pitchFamily="34" charset="0"/>
                <a:cs typeface="Arial" pitchFamily="34" charset="0"/>
              </a:rPr>
              <a:t>Romanus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....</a:t>
            </a:r>
          </a:p>
          <a:p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Severná hranica Rímskej ríše v Európe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bola pri riekach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Rýn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Dunaj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a tu sa nachádzali aj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vojenské tábory </a:t>
            </a:r>
            <a:endParaRPr lang="sk-SK" sz="2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5429256" y="492919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6357950" y="4714884"/>
            <a:ext cx="252665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err="1" smtClean="0"/>
              <a:t>Vindobona</a:t>
            </a:r>
            <a:r>
              <a:rPr lang="sk-SK" dirty="0" smtClean="0"/>
              <a:t> = Viedeň</a:t>
            </a:r>
            <a:endParaRPr lang="sk-SK" dirty="0"/>
          </a:p>
        </p:txBody>
      </p:sp>
      <p:cxnSp>
        <p:nvCxnSpPr>
          <p:cNvPr id="8" name="Rovná spojovacia šípka 7"/>
          <p:cNvCxnSpPr/>
          <p:nvPr/>
        </p:nvCxnSpPr>
        <p:spPr>
          <a:xfrm>
            <a:off x="5429256" y="4929198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BlokTextu 8"/>
          <p:cNvSpPr txBox="1"/>
          <p:nvPr/>
        </p:nvSpPr>
        <p:spPr>
          <a:xfrm>
            <a:off x="6286512" y="5286388"/>
            <a:ext cx="268214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err="1" smtClean="0"/>
              <a:t>Aquincum</a:t>
            </a:r>
            <a:r>
              <a:rPr lang="sk-SK" dirty="0" smtClean="0"/>
              <a:t> = Budapešť</a:t>
            </a:r>
            <a:endParaRPr lang="sk-SK" dirty="0"/>
          </a:p>
        </p:txBody>
      </p:sp>
      <p:cxnSp>
        <p:nvCxnSpPr>
          <p:cNvPr id="11" name="Rovná spojovacia šípka 10"/>
          <p:cNvCxnSpPr/>
          <p:nvPr/>
        </p:nvCxnSpPr>
        <p:spPr>
          <a:xfrm rot="16200000" flipH="1">
            <a:off x="5179223" y="5250669"/>
            <a:ext cx="1143008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6072198" y="5929330"/>
            <a:ext cx="269496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err="1" smtClean="0"/>
              <a:t>Carnuntum</a:t>
            </a:r>
            <a:r>
              <a:rPr lang="sk-SK" dirty="0" smtClean="0"/>
              <a:t> = </a:t>
            </a:r>
            <a:r>
              <a:rPr lang="sk-SK" dirty="0" err="1" smtClean="0"/>
              <a:t>Petronell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err="1" smtClean="0"/>
              <a:t>Limes</a:t>
            </a:r>
            <a:r>
              <a:rPr lang="sk-SK" dirty="0" smtClean="0"/>
              <a:t> </a:t>
            </a:r>
            <a:r>
              <a:rPr lang="sk-SK" dirty="0" err="1" smtClean="0"/>
              <a:t>Romanus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000240"/>
            <a:ext cx="7240318" cy="3615267"/>
          </a:xfrm>
        </p:spPr>
        <p:txBody>
          <a:bodyPr>
            <a:normAutofit/>
          </a:bodyPr>
          <a:lstStyle/>
          <a:p>
            <a:r>
              <a:rPr lang="sk-SK" sz="26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Limes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Romanus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by sme mohli definovať ako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opevnenú hranicu Rímskej ríše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ktorú budovali cisári, 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tvorenú pevnosťami a strážnymi vežami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=&gt;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Oddeľovala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antický svet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od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sveta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barbarov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2" name="Picture 2" descr="https://upload.wikimedia.org/wikipedia/commons/thumb/4/4e/Limes4.png/220px-Limes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0"/>
            <a:ext cx="3500430" cy="2214554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6000760" y="3714752"/>
            <a:ext cx="2093843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Obranná funkcia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err="1" smtClean="0"/>
              <a:t>Principát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357430"/>
            <a:ext cx="7528350" cy="4298422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Nástup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Octavia Augusta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(r. 27 </a:t>
            </a:r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pnl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r. 14 </a:t>
            </a:r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n.l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k moci, zároveň znamenal aj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koniec Rímskej republiky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 err="1" smtClean="0">
                <a:latin typeface="Arial" pitchFamily="34" charset="0"/>
                <a:cs typeface="Arial" pitchFamily="34" charset="0"/>
              </a:rPr>
              <a:t>Octavius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odmietol titul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diktátora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len formálne zachoval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republikánsku formu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  <a:endParaRPr lang="sk-SK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skutočnosti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bol na čele štátu a označoval sa ako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PRINCEPS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prvý občan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“...</a:t>
            </a:r>
          </a:p>
          <a:p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octavi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49" y="0"/>
            <a:ext cx="2000251" cy="2143116"/>
          </a:xfrm>
          <a:prstGeom prst="rect">
            <a:avLst/>
          </a:prstGeom>
        </p:spPr>
      </p:pic>
      <p:grpSp>
        <p:nvGrpSpPr>
          <p:cNvPr id="7" name="Skupina 6"/>
          <p:cNvGrpSpPr/>
          <p:nvPr/>
        </p:nvGrpSpPr>
        <p:grpSpPr>
          <a:xfrm>
            <a:off x="4000496" y="1357298"/>
            <a:ext cx="3161443" cy="726522"/>
            <a:chOff x="4000496" y="2285992"/>
            <a:chExt cx="3161443" cy="726522"/>
          </a:xfrm>
        </p:grpSpPr>
        <p:sp>
          <p:nvSpPr>
            <p:cNvPr id="5" name="BlokTextu 4"/>
            <p:cNvSpPr txBox="1"/>
            <p:nvPr/>
          </p:nvSpPr>
          <p:spPr>
            <a:xfrm>
              <a:off x="4714876" y="2285992"/>
              <a:ext cx="1875835" cy="36933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k-SK" dirty="0" err="1" smtClean="0"/>
                <a:t>Gaius</a:t>
              </a:r>
              <a:r>
                <a:rPr lang="sk-SK" dirty="0" smtClean="0"/>
                <a:t> </a:t>
              </a:r>
              <a:r>
                <a:rPr lang="sk-SK" dirty="0" err="1" smtClean="0"/>
                <a:t>Octavius</a:t>
              </a:r>
              <a:endParaRPr lang="sk-SK" dirty="0"/>
            </a:p>
          </p:txBody>
        </p:sp>
        <p:sp>
          <p:nvSpPr>
            <p:cNvPr id="6" name="BlokTextu 5"/>
            <p:cNvSpPr txBox="1"/>
            <p:nvPr/>
          </p:nvSpPr>
          <p:spPr>
            <a:xfrm>
              <a:off x="4000496" y="2643182"/>
              <a:ext cx="3161443" cy="3693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sk-SK" dirty="0" smtClean="0"/>
                <a:t>Titul = </a:t>
              </a:r>
              <a:r>
                <a:rPr lang="sk-SK" b="1" dirty="0" err="1" smtClean="0"/>
                <a:t>Augustus</a:t>
              </a:r>
              <a:r>
                <a:rPr lang="sk-SK" dirty="0" smtClean="0"/>
                <a:t> = vznešený</a:t>
              </a:r>
              <a:endParaRPr lang="sk-SK" dirty="0"/>
            </a:p>
          </p:txBody>
        </p:sp>
      </p:grpSp>
      <p:sp>
        <p:nvSpPr>
          <p:cNvPr id="8" name="BlokTextu 7"/>
          <p:cNvSpPr txBox="1"/>
          <p:nvPr/>
        </p:nvSpPr>
        <p:spPr>
          <a:xfrm>
            <a:off x="642910" y="6286520"/>
            <a:ext cx="723787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Obdobie vlády </a:t>
            </a:r>
            <a:r>
              <a:rPr lang="sk-SK" b="1" dirty="0" err="1" smtClean="0"/>
              <a:t>Octavia</a:t>
            </a:r>
            <a:r>
              <a:rPr lang="sk-SK" b="1" dirty="0" smtClean="0"/>
              <a:t> Augusta </a:t>
            </a:r>
            <a:r>
              <a:rPr lang="sk-SK" dirty="0" smtClean="0"/>
              <a:t>sa označuje aj ako </a:t>
            </a:r>
            <a:r>
              <a:rPr lang="sk-SK" b="1" dirty="0" smtClean="0"/>
              <a:t>PRINCIPÁT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5580112" y="5929330"/>
            <a:ext cx="273630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dirty="0" smtClean="0"/>
              <a:t>27 </a:t>
            </a:r>
            <a:r>
              <a:rPr lang="sk-SK" dirty="0" smtClean="0"/>
              <a:t>pr</a:t>
            </a:r>
            <a:r>
              <a:rPr lang="sk-SK" dirty="0" smtClean="0"/>
              <a:t>ed</a:t>
            </a:r>
            <a:r>
              <a:rPr lang="sk-SK" dirty="0" smtClean="0"/>
              <a:t> Kr. </a:t>
            </a:r>
            <a:r>
              <a:rPr lang="sk-SK" dirty="0" smtClean="0"/>
              <a:t>až 14 </a:t>
            </a:r>
            <a:r>
              <a:rPr lang="sk-SK" dirty="0" err="1" smtClean="0"/>
              <a:t>n.l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Cisárstvo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928802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Augustus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tvrdil, že obnovil Rímsku republiku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ale v skutočnosti sa nikomu nezodpovedal a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ríšu riadil sám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=&gt;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senát, snem, konzuli rozhodovali podľa jeho vôle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...tak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vzniklo cisárstvo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na čele s neobmedzeným vládcom - </a:t>
            </a:r>
            <a:r>
              <a:rPr lang="sk-SK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CISÁROM</a:t>
            </a:r>
            <a:endParaRPr lang="sk-SK" sz="2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august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0"/>
            <a:ext cx="1928794" cy="2500306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1000100" y="5357826"/>
            <a:ext cx="564770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chemeClr val="bg1"/>
                </a:solidFill>
              </a:rPr>
              <a:t>Cisár</a:t>
            </a:r>
            <a:r>
              <a:rPr lang="sk-SK" dirty="0" smtClean="0"/>
              <a:t> je hlavnou štátu a nikomu sa nezodpovedá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857224" y="0"/>
            <a:ext cx="5493812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Od mena </a:t>
            </a:r>
            <a:r>
              <a:rPr lang="sk-SK" b="1" dirty="0" smtClean="0"/>
              <a:t>Caesar</a:t>
            </a:r>
            <a:r>
              <a:rPr lang="sk-SK" dirty="0" smtClean="0"/>
              <a:t> vznikol panovnícky titul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CISÁR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Vzostup Rímskej ríše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7355" y="1349036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Octiavius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rozšíril územie Rímskej ríše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a jej hranica v Európe siahala až po rieky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Rýn a Dunaj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rimska risa za Octav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4208132"/>
            <a:ext cx="4714876" cy="2649868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665071" y="6324311"/>
            <a:ext cx="369043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Rímska ríša za Augustovej vlády</a:t>
            </a:r>
            <a:endParaRPr lang="sk-SK" dirty="0"/>
          </a:p>
        </p:txBody>
      </p:sp>
      <p:sp>
        <p:nvSpPr>
          <p:cNvPr id="6" name="Šípka dolu 5"/>
          <p:cNvSpPr/>
          <p:nvPr/>
        </p:nvSpPr>
        <p:spPr>
          <a:xfrm>
            <a:off x="1500166" y="4643446"/>
            <a:ext cx="64294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BlokTextu 6"/>
          <p:cNvSpPr txBox="1"/>
          <p:nvPr/>
        </p:nvSpPr>
        <p:spPr>
          <a:xfrm>
            <a:off x="142844" y="5357826"/>
            <a:ext cx="3831498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>
                <a:solidFill>
                  <a:schemeClr val="bg1"/>
                </a:solidFill>
              </a:rPr>
              <a:t>b</a:t>
            </a:r>
            <a:r>
              <a:rPr lang="sk-SK" dirty="0" smtClean="0">
                <a:solidFill>
                  <a:schemeClr val="bg1"/>
                </a:solidFill>
              </a:rPr>
              <a:t>oje proti Germánskym kmeňom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2488380" y="1578531"/>
            <a:ext cx="255871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Rímske výbojné vojny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Cisár, ktorý podpálil Rím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785926"/>
            <a:ext cx="6400800" cy="36152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600" dirty="0" smtClean="0">
                <a:latin typeface="Arial" pitchFamily="34" charset="0"/>
                <a:cs typeface="Arial" pitchFamily="34" charset="0"/>
              </a:rPr>
              <a:t>	Vo výbojnej politike pokračovali aj ďalší cisári...nie všetci sa do histórie uviedli práve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najlepšie,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napr.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Nero (54 – 68)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podpálil Rím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keď hľadal inšpiráciu k svojmu dielu...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spáchal samovraždu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a jeho posledné slová vraj boli: </a:t>
            </a:r>
            <a:r>
              <a:rPr lang="sk-SK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„Ó, aký to vo mne zomiera umelec“!</a:t>
            </a:r>
            <a:endParaRPr lang="sk-SK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Ner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9484" y="0"/>
            <a:ext cx="1814516" cy="2471949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6572264" y="0"/>
            <a:ext cx="790601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Nero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Dynastia </a:t>
            </a:r>
            <a:r>
              <a:rPr lang="sk-SK" dirty="0" err="1" smtClean="0"/>
              <a:t>Vespasianovcov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000240"/>
            <a:ext cx="7023724" cy="3615267"/>
          </a:xfrm>
        </p:spPr>
        <p:txBody>
          <a:bodyPr>
            <a:normAutofit/>
          </a:bodyPr>
          <a:lstStyle/>
          <a:p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Titus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Flavius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Vespasianus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zastavil úpadok Rímskej ríše...a jeho légie dobyli Jeruzalem (Židia) =&gt; provincia </a:t>
            </a:r>
            <a:r>
              <a:rPr lang="sk-SK" sz="2600" dirty="0" err="1" smtClean="0">
                <a:latin typeface="Arial" pitchFamily="34" charset="0"/>
                <a:cs typeface="Arial" pitchFamily="34" charset="0"/>
              </a:rPr>
              <a:t>Judea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...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Za vlády jeho syna </a:t>
            </a:r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Tita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sopka Vezuv zničila mesto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Pompeje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vespasianu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0"/>
            <a:ext cx="2000232" cy="2214554"/>
          </a:xfrm>
          <a:prstGeom prst="rect">
            <a:avLst/>
          </a:prstGeom>
        </p:spPr>
      </p:pic>
      <p:pic>
        <p:nvPicPr>
          <p:cNvPr id="5" name="Obrázok 4" descr="koloseu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4746918"/>
            <a:ext cx="3286116" cy="2111081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1357290" y="6211669"/>
            <a:ext cx="448392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 smtClean="0"/>
              <a:t>Koloseum</a:t>
            </a:r>
            <a:r>
              <a:rPr lang="sk-SK" dirty="0" smtClean="0"/>
              <a:t> = aréna, kde sa </a:t>
            </a:r>
            <a:r>
              <a:rPr lang="sk-SK" dirty="0" smtClean="0"/>
              <a:t>odohrávali</a:t>
            </a:r>
            <a:endParaRPr lang="sk-SK" dirty="0" smtClean="0"/>
          </a:p>
          <a:p>
            <a:r>
              <a:rPr lang="sk-SK" dirty="0"/>
              <a:t>z</a:t>
            </a:r>
            <a:r>
              <a:rPr lang="sk-SK" dirty="0" smtClean="0"/>
              <a:t>ápasy gladiátorov na život a na smrť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5500694" y="0"/>
            <a:ext cx="1630575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err="1" smtClean="0"/>
              <a:t>Vespasianus</a:t>
            </a:r>
            <a:r>
              <a:rPr lang="sk-SK" dirty="0" smtClean="0"/>
              <a:t>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Adoptívni cisári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158" y="2143116"/>
            <a:ext cx="7023154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Od roku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98 </a:t>
            </a:r>
            <a:r>
              <a:rPr lang="sk-SK" sz="2600" dirty="0" err="1" smtClean="0">
                <a:latin typeface="Arial" pitchFamily="34" charset="0"/>
                <a:cs typeface="Arial" pitchFamily="34" charset="0"/>
              </a:rPr>
              <a:t>n.l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začínajú v Rímskej ríši vládnuť tzv.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adoptívni cisári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...=&gt;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každý si adoptoval svojho nástupcu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Počas vlády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adoptívnych cisárov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dosiahla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Rímska ríša najväčší rozmach</a:t>
            </a:r>
            <a:endParaRPr lang="sk-SK" sz="2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000364" y="1214422"/>
            <a:ext cx="1031051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98 - 180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214554"/>
            <a:ext cx="6400800" cy="4143404"/>
          </a:xfrm>
        </p:spPr>
        <p:txBody>
          <a:bodyPr>
            <a:normAutofit/>
          </a:bodyPr>
          <a:lstStyle/>
          <a:p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Traján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(98 – 117)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za jeho vlády =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Rímska ríša = najväčší rozsah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 </a:t>
            </a:r>
          </a:p>
          <a:p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Hadrián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(117 – 138)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počas jeho vlády sa začala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budovať opevnená hranica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známa aj pod názvom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LIMES ROMANUS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alebo </a:t>
            </a:r>
            <a:r>
              <a:rPr lang="sk-SK" sz="2600" dirty="0" err="1" smtClean="0">
                <a:latin typeface="Arial" pitchFamily="34" charset="0"/>
                <a:cs typeface="Arial" pitchFamily="34" charset="0"/>
              </a:rPr>
              <a:t>Hadrianov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val...</a:t>
            </a:r>
          </a:p>
          <a:p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Antoninus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Pius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(138 - 161)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– za jeho vlády neviedla Rímska ríša žiadne vojny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traj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0440" y="1"/>
            <a:ext cx="1833560" cy="2214554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7858148" y="2214554"/>
            <a:ext cx="91723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err="1" smtClean="0"/>
              <a:t>Traján</a:t>
            </a: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6" name="Obrázok 5" descr="hadri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752600" cy="2057400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357158" y="2071678"/>
            <a:ext cx="113524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err="1" smtClean="0"/>
              <a:t>Hadrián</a:t>
            </a: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8" name="Obrázok 7" descr="limes romanu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6050" y="0"/>
            <a:ext cx="2952756" cy="1977452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3357554" y="2000240"/>
            <a:ext cx="1824538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err="1" smtClean="0"/>
              <a:t>Limes</a:t>
            </a:r>
            <a:r>
              <a:rPr lang="sk-SK" dirty="0" smtClean="0"/>
              <a:t> </a:t>
            </a:r>
            <a:r>
              <a:rPr lang="sk-SK" dirty="0" err="1" smtClean="0"/>
              <a:t>romanus</a:t>
            </a:r>
            <a:endParaRPr lang="sk-SK" dirty="0"/>
          </a:p>
        </p:txBody>
      </p:sp>
      <p:pic>
        <p:nvPicPr>
          <p:cNvPr id="10" name="Obrázok 9" descr="piu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7361" y="4648199"/>
            <a:ext cx="1756639" cy="220980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6715140" y="6488668"/>
            <a:ext cx="68320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err="1" smtClean="0"/>
              <a:t>Pius</a:t>
            </a:r>
            <a:r>
              <a:rPr lang="sk-SK" dirty="0" smtClean="0"/>
              <a:t>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Rímske légie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000240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Rímske légie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žoldnierske vojsko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...vynikajúci výcvik, výstroj a stratégia</a:t>
            </a:r>
          </a:p>
          <a:p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Legionárom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= aj cudzinec a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 25 rokoch vojenskej služby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rímske občianstvo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s://upload.wikimedia.org/wikipedia/commons/thumb/8/81/Roman_army_in_nashville.jpg/220px-Roman_army_in_nashvil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0"/>
            <a:ext cx="2571736" cy="2000240"/>
          </a:xfrm>
          <a:prstGeom prst="rect">
            <a:avLst/>
          </a:prstGeom>
          <a:noFill/>
        </p:spPr>
      </p:pic>
      <p:pic>
        <p:nvPicPr>
          <p:cNvPr id="1028" name="Picture 4" descr="https://upload.wikimedia.org/wikipedia/commons/thumb/4/4f/Gladius_2.jpg/220px-Gladius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5690" y="4857760"/>
            <a:ext cx="1738310" cy="2000240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1142976" y="1500174"/>
            <a:ext cx="459132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Vieš vysvetliť pojem </a:t>
            </a:r>
            <a:r>
              <a:rPr lang="sk-SK" b="1" dirty="0" smtClean="0"/>
              <a:t>žoldnierske vojsko?</a:t>
            </a:r>
            <a:endParaRPr lang="sk-SK" b="1" dirty="0"/>
          </a:p>
        </p:txBody>
      </p:sp>
      <p:pic>
        <p:nvPicPr>
          <p:cNvPr id="7" name="Obrázok 6" descr="obaznik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1142984"/>
            <a:ext cx="460056" cy="738169"/>
          </a:xfrm>
          <a:prstGeom prst="rect">
            <a:avLst/>
          </a:prstGeom>
        </p:spPr>
      </p:pic>
      <p:sp>
        <p:nvSpPr>
          <p:cNvPr id="10" name="BlokTextu 9"/>
          <p:cNvSpPr txBox="1"/>
          <p:nvPr/>
        </p:nvSpPr>
        <p:spPr>
          <a:xfrm>
            <a:off x="2000232" y="6211669"/>
            <a:ext cx="5415265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u="sng" dirty="0" smtClean="0"/>
              <a:t>Legionárov</a:t>
            </a:r>
            <a:r>
              <a:rPr lang="sk-SK" dirty="0" smtClean="0"/>
              <a:t> označovali aj ako </a:t>
            </a:r>
            <a:r>
              <a:rPr lang="sk-SK" b="1" dirty="0" smtClean="0"/>
              <a:t>MULOV</a:t>
            </a:r>
          </a:p>
          <a:p>
            <a:r>
              <a:rPr lang="sk-SK" dirty="0" smtClean="0"/>
              <a:t>=&gt; </a:t>
            </a:r>
            <a:r>
              <a:rPr lang="sk-SK" b="1" dirty="0" smtClean="0"/>
              <a:t>potraviny, výstroj a výzbroj si nosili zo sebou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1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Motív1</Template>
  <TotalTime>546</TotalTime>
  <Words>607</Words>
  <Application>Microsoft Office PowerPoint</Application>
  <PresentationFormat>Prezentácia na obrazovke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Motív1</vt:lpstr>
      <vt:lpstr>Rozmach a pád Rímskej ríše</vt:lpstr>
      <vt:lpstr>Principát</vt:lpstr>
      <vt:lpstr>Cisárstvo </vt:lpstr>
      <vt:lpstr>Vzostup Rímskej ríše</vt:lpstr>
      <vt:lpstr>Cisár, ktorý podpálil Rím</vt:lpstr>
      <vt:lpstr>Dynastia Vespasianovcov</vt:lpstr>
      <vt:lpstr>Adoptívni cisári</vt:lpstr>
      <vt:lpstr>Prezentácia programu PowerPoint</vt:lpstr>
      <vt:lpstr>Rímske légie</vt:lpstr>
      <vt:lpstr>Pretoriánska garda</vt:lpstr>
      <vt:lpstr>Rímske tábory</vt:lpstr>
      <vt:lpstr>Významné rímske tábory</vt:lpstr>
      <vt:lpstr>Limes Romanus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Rozmach a pád Rímskej ríše</dc:title>
  <dc:creator>Branislav Benčič</dc:creator>
  <cp:lastModifiedBy>Ucitel</cp:lastModifiedBy>
  <cp:revision>69</cp:revision>
  <dcterms:created xsi:type="dcterms:W3CDTF">2020-02-09T12:07:34Z</dcterms:created>
  <dcterms:modified xsi:type="dcterms:W3CDTF">2021-03-22T17:47:52Z</dcterms:modified>
</cp:coreProperties>
</file>