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63" r:id="rId7"/>
    <p:sldId id="264" r:id="rId8"/>
    <p:sldId id="260" r:id="rId9"/>
    <p:sldId id="259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463079">
            <a:off x="1816106" y="986527"/>
            <a:ext cx="7772400" cy="1470025"/>
          </a:xfrm>
        </p:spPr>
        <p:txBody>
          <a:bodyPr>
            <a:noAutofit/>
          </a:bodyPr>
          <a:lstStyle/>
          <a:p>
            <a:r>
              <a:rPr lang="sk-SK" sz="88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unstler Script" pitchFamily="66" charset="0"/>
              </a:rPr>
              <a:t>P. O. Hviezdoslav</a:t>
            </a:r>
            <a:br>
              <a:rPr lang="sk-SK" sz="88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unstler Script" pitchFamily="66" charset="0"/>
              </a:rPr>
            </a:br>
            <a:r>
              <a:rPr lang="sk-SK" sz="88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unstler Script" pitchFamily="66" charset="0"/>
              </a:rPr>
              <a:t>Ežo</a:t>
            </a:r>
            <a:r>
              <a:rPr lang="sk-SK" sz="88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unstler Script" pitchFamily="66" charset="0"/>
              </a:rPr>
              <a:t> </a:t>
            </a:r>
            <a:r>
              <a:rPr lang="sk-SK" sz="88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unstler Script" pitchFamily="66" charset="0"/>
              </a:rPr>
              <a:t>Vlkolínsky</a:t>
            </a:r>
            <a:endParaRPr lang="sk-SK" sz="88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unstler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sk-SK" sz="4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P. O. Hviezdoslav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 Pochádzal z rodiny garbiara a roľníka.</a:t>
            </a: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   Po skončení ľudovej školy ho rodičia</a:t>
            </a: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dali k bezdetnému strýkovi Jánovi,</a:t>
            </a: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ktorý ho mal adoptovať.</a:t>
            </a: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  Tri roky strávil u strýka Pavla v </a:t>
            </a:r>
            <a:r>
              <a:rPr lang="sk-SK" sz="2600" dirty="0" err="1" smtClean="0">
                <a:latin typeface="Arabic Typesetting" pitchFamily="66" charset="-78"/>
                <a:cs typeface="Arabic Typesetting" pitchFamily="66" charset="-78"/>
              </a:rPr>
              <a:t>Miš</a:t>
            </a: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-</a:t>
            </a:r>
          </a:p>
          <a:p>
            <a:pPr>
              <a:buNone/>
            </a:pPr>
            <a:r>
              <a:rPr lang="sk-SK" sz="2600" dirty="0" err="1" smtClean="0">
                <a:latin typeface="Arabic Typesetting" pitchFamily="66" charset="-78"/>
                <a:cs typeface="Arabic Typesetting" pitchFamily="66" charset="-78"/>
              </a:rPr>
              <a:t>kovci</a:t>
            </a: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   Jeho </a:t>
            </a: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prvé básnické pokusy </a:t>
            </a: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sú v </a:t>
            </a:r>
          </a:p>
          <a:p>
            <a:pPr>
              <a:buNone/>
            </a:pP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maďarčine</a:t>
            </a: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. Obrat k slovenčine nastal</a:t>
            </a: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počas štúdií v Kežmarku. </a:t>
            </a:r>
            <a:endParaRPr lang="sk-SK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267200" y="609600"/>
            <a:ext cx="3429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O vydanie prvej zbierky sa</a:t>
            </a: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Postarali oravskí národovci.</a:t>
            </a:r>
          </a:p>
          <a:p>
            <a:pPr>
              <a:buNone/>
            </a:pPr>
            <a:endParaRPr lang="sk-SK" sz="2600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Celý tvorivý život</a:t>
            </a: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prežil na Orave. </a:t>
            </a: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Nadviazal na poéziu</a:t>
            </a: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národného obrodenia.</a:t>
            </a:r>
          </a:p>
          <a:p>
            <a:pPr>
              <a:buNone/>
            </a:pPr>
            <a:endParaRPr lang="sk-SK" sz="2600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V literárnej tvorbe mu patrí </a:t>
            </a: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trojaké prvenstvo.</a:t>
            </a:r>
            <a:endParaRPr lang="sk-SK" sz="2600" b="1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9458" name="Picture 2" descr="Výsledok vyh&amp;lcaron;adávania obrázkov pre dopyt p o hviezdosl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486" y="1524000"/>
            <a:ext cx="1630641" cy="22098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4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4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4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4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4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64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64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64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64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640"/>
                            </p:stCondLst>
                            <p:childTnLst>
                              <p:par>
                                <p:cTn id="8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14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140"/>
                            </p:stCondLst>
                            <p:childTnLst>
                              <p:par>
                                <p:cTn id="9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140"/>
                            </p:stCondLst>
                            <p:childTnLst>
                              <p:par>
                                <p:cTn id="10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140"/>
                            </p:stCondLst>
                            <p:childTnLst>
                              <p:par>
                                <p:cTn id="1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140"/>
                            </p:stCondLst>
                            <p:childTnLst>
                              <p:par>
                                <p:cTn id="1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519" y="533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k-SK" sz="54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Epika Hviezdoslava</a:t>
            </a:r>
            <a:endParaRPr lang="sk-SK" sz="5400" b="1" dirty="0">
              <a:ln w="10541" cmpd="sng">
                <a:solidFill>
                  <a:srgbClr val="0070C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8100000" scaled="1"/>
                <a:tileRect/>
              </a:gradFill>
              <a:latin typeface="Kunstler Script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17463"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   Vynikal predovšetkým ako </a:t>
            </a: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lyrik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, ale stal sa aj významným </a:t>
            </a: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epikom, dramatikom a prekladateľom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indent="17463"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Po roku 1900 dominujú v tvorbe</a:t>
            </a:r>
            <a:br>
              <a:rPr lang="sk-SK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kratšie útvary – balady, historická epika. </a:t>
            </a:r>
            <a:br>
              <a:rPr lang="sk-SK" dirty="0" smtClean="0">
                <a:latin typeface="Arabic Typesetting" pitchFamily="66" charset="-78"/>
                <a:cs typeface="Arabic Typesetting" pitchFamily="66" charset="-78"/>
              </a:rPr>
            </a:br>
            <a:endParaRPr lang="sk-SK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Kratšia epika:</a:t>
            </a:r>
          </a:p>
          <a:p>
            <a:pPr>
              <a:buNone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 </a:t>
            </a:r>
            <a:r>
              <a:rPr lang="sk-SK" b="1" dirty="0" err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kaplice</a:t>
            </a:r>
            <a:endParaRPr lang="sk-SK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Zuzanka </a:t>
            </a:r>
            <a:r>
              <a:rPr lang="sk-SK" b="1" dirty="0" err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Hraškovie</a:t>
            </a:r>
            <a:endParaRPr lang="sk-SK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Anča</a:t>
            </a:r>
          </a:p>
          <a:p>
            <a:pPr>
              <a:buNone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Jano Gorazda</a:t>
            </a:r>
          </a:p>
          <a:p>
            <a:pPr>
              <a:buNone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Mlatba</a:t>
            </a:r>
          </a:p>
          <a:p>
            <a:pPr>
              <a:buNone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Ošetrovateľky</a:t>
            </a:r>
          </a:p>
          <a:p>
            <a:pPr marL="0" indent="17463">
              <a:buNone/>
            </a:pPr>
            <a:endParaRPr lang="sk-SK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343400" y="609600"/>
            <a:ext cx="3505200" cy="55165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Kratšia epika - do popredia sa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namiesto individuálnej osudovosti dostáva sociálny konflikt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k-SK" sz="16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Epické skladby s tematikou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národných dejín: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PRIBINA</a:t>
            </a:r>
            <a:r>
              <a:rPr lang="sk-SK" sz="2600" b="1" i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RASTISLAV, ĽÚTOSŤ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SVÄTOPLUKOVA,JÁNOŠÍKOV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STUPAJ</a:t>
            </a:r>
          </a:p>
          <a:p>
            <a:pPr>
              <a:buNone/>
            </a:pPr>
            <a:endParaRPr lang="sk-SK" sz="2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6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6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6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6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6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60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Biblické epické básne: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AGAR</a:t>
            </a:r>
            <a:r>
              <a:rPr lang="sk-SK" b="1" i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SEN ŠALAMÚNOV,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RÁCHEL, KAIN, VIANOCE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k-SK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Lyricko-epická – reflexívna skladba: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HÁJNIKOVA ŽENA 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(1884 – 1886)</a:t>
            </a:r>
            <a:endParaRPr lang="sk-SK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k-SK" sz="22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Eposy:	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EŽO VLKOLÍNSKY 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(1890)</a:t>
            </a:r>
            <a:endParaRPr lang="sk-SK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GÁBOR VLKOLÍNSKY</a:t>
            </a:r>
            <a:r>
              <a:rPr lang="sk-SK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(1901)</a:t>
            </a:r>
          </a:p>
          <a:p>
            <a:pPr>
              <a:buNone/>
            </a:pPr>
            <a:endParaRPr lang="sk-SK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343400" y="762000"/>
            <a:ext cx="3429000" cy="5364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k-SK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k-SK" sz="54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Epika Hviezdoslava</a:t>
            </a:r>
            <a:endParaRPr lang="sk-SK" sz="5400" b="1" dirty="0">
              <a:ln w="10541" cmpd="sng">
                <a:solidFill>
                  <a:srgbClr val="0070C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8100000" scaled="1"/>
                <a:tileRect/>
              </a:gradFill>
              <a:latin typeface="Kunstler Script" pitchFamily="66" charset="0"/>
            </a:endParaRPr>
          </a:p>
        </p:txBody>
      </p:sp>
      <p:pic>
        <p:nvPicPr>
          <p:cNvPr id="4100" name="Picture 4" descr="Výsledok vyh&amp;lcaron;adávania obrázkov pre dopyt rukopis hviezdosl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838200"/>
            <a:ext cx="1905000" cy="26955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Výsledok vyhľadávania obrázkov pre dopyt pavol országh hviezdoslav podpis"/>
          <p:cNvPicPr>
            <a:picLocks noChangeAspect="1" noChangeArrowheads="1"/>
          </p:cNvPicPr>
          <p:nvPr/>
        </p:nvPicPr>
        <p:blipFill>
          <a:blip r:embed="rId3" cstate="print"/>
          <a:srcRect t="6667" b="34667"/>
          <a:stretch>
            <a:fillRect/>
          </a:stretch>
        </p:blipFill>
        <p:spPr bwMode="auto">
          <a:xfrm>
            <a:off x="4343400" y="3371134"/>
            <a:ext cx="2743200" cy="2420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5400" b="1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Ežo</a:t>
            </a:r>
            <a:r>
              <a:rPr lang="sk-SK" sz="54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 </a:t>
            </a:r>
            <a:r>
              <a:rPr lang="sk-SK" sz="5400" b="1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Vlkolínsky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b="1" dirty="0" err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Vlkolín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– básnické pomenovanie pre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rodisko Hviezdoslava 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Vyšný 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Kubín. </a:t>
            </a:r>
          </a:p>
          <a:p>
            <a:pPr>
              <a:buNone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Zemania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– od 13. stor., privilegovaná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vrstva uhorského obyvateľstva,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patrila k tzv. nižšej šľachte.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Koncom 19. stor. došlo k úpadku zemianstva. 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Tému zemianstva okrem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Hviezdoslava spracovali aj slovenskí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spisovatelia –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Vajanský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Kalinčiak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,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Kukučín.</a:t>
            </a:r>
            <a:endParaRPr lang="sk-SK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685800"/>
            <a:ext cx="3429000" cy="5440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sk-SK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Sedliaci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– vrstva 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majetnejších 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poddaných; 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sedliaci mali však menší majetok i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právomoci ako zemania.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V minulosti sa uprednostňovali manželstvá medzi členmi rovnakej spoločenskej vrstvy. </a:t>
            </a:r>
            <a:endParaRPr lang="sk-SK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 descr="Výsledok vyh&amp;lcaron;adávania obrázkov pre dopyt zemania"/>
          <p:cNvPicPr>
            <a:picLocks noChangeAspect="1" noChangeArrowheads="1"/>
          </p:cNvPicPr>
          <p:nvPr/>
        </p:nvPicPr>
        <p:blipFill>
          <a:blip r:embed="rId2" cstate="print"/>
          <a:srcRect b="10433"/>
          <a:stretch>
            <a:fillRect/>
          </a:stretch>
        </p:blipFill>
        <p:spPr bwMode="auto">
          <a:xfrm>
            <a:off x="6000750" y="609600"/>
            <a:ext cx="131445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Výsledok vyh&amp;lcaron;adávania obrázkov pre dopyt sedlia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790" y="4124325"/>
            <a:ext cx="237621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6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6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6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6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6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6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6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6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60"/>
                            </p:stCondLst>
                            <p:childTnLst>
                              <p:par>
                                <p:cTn id="7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60"/>
                            </p:stCondLst>
                            <p:childTnLst>
                              <p:par>
                                <p:cTn id="7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60"/>
                            </p:stCondLst>
                            <p:childTnLst>
                              <p:par>
                                <p:cTn id="8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60"/>
                            </p:stCondLst>
                            <p:childTnLst>
                              <p:par>
                                <p:cTn id="9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60"/>
                            </p:stCondLst>
                            <p:childTnLst>
                              <p:par>
                                <p:cTn id="10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60"/>
                            </p:stCondLst>
                            <p:childTnLst>
                              <p:par>
                                <p:cTn id="10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60"/>
                            </p:stCondLst>
                            <p:childTnLst>
                              <p:par>
                                <p:cTn id="1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sk-SK" sz="5400" b="1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Ežo</a:t>
            </a:r>
            <a:r>
              <a:rPr lang="sk-SK" sz="54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 </a:t>
            </a:r>
            <a:r>
              <a:rPr lang="sk-SK" sz="5400" b="1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Vlkolínsky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Hviezdoslav pochádzal zo spoločenskej vrstvy drobných zemanov, dôverne poznal ich mentalitu a spôsob života. 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Autor rieši problematiku zemianskej otázky – splynutie zemanov so sedliakmi.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10" descr="http://www.nasaadvokacia.sk/advokati/pavol_orsagh_hviezdoslav_6.jpg"/>
          <p:cNvPicPr>
            <a:picLocks noChangeAspect="1" noChangeArrowheads="1"/>
          </p:cNvPicPr>
          <p:nvPr/>
        </p:nvPicPr>
        <p:blipFill>
          <a:blip r:embed="rId2" cstate="print"/>
          <a:srcRect t="3313"/>
          <a:stretch>
            <a:fillRect/>
          </a:stretch>
        </p:blipFill>
        <p:spPr bwMode="auto">
          <a:xfrm>
            <a:off x="4876800" y="685800"/>
            <a:ext cx="2336419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sk-SK" sz="54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Pracujeme s textom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Ktoré postavy vystupujú v úryvku?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V akom vzťahu sú dané postavy?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Kde sa odohráva dej?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Aké zmeny konania postáv sa stali 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v priebehu deja?</a:t>
            </a:r>
            <a:endParaRPr lang="sk-SK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91000" y="609600"/>
            <a:ext cx="35814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b="1" dirty="0" smtClean="0">
                <a:latin typeface="Arabic Typesetting" pitchFamily="66" charset="-78"/>
                <a:cs typeface="Arabic Typesetting" pitchFamily="66" charset="-78"/>
              </a:rPr>
              <a:t>Usporiadaj osnovu príbehu.</a:t>
            </a:r>
          </a:p>
          <a:p>
            <a:pPr marL="514350" indent="-514350">
              <a:buAutoNum type="alphaUcParenR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Úvaha autora o rozuzlení rodinného konfliktu.</a:t>
            </a:r>
          </a:p>
          <a:p>
            <a:pPr marL="514350" indent="-514350">
              <a:buAutoNum type="alphaUcParenR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Estera sa zamyslená vracia z poľa domov.</a:t>
            </a:r>
          </a:p>
          <a:p>
            <a:pPr marL="514350" indent="-514350">
              <a:buAutoNum type="alphaUcParenR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Estera posiela Benka  späť domov k rodičom.</a:t>
            </a:r>
          </a:p>
          <a:p>
            <a:pPr marL="514350" indent="-514350">
              <a:buAutoNum type="alphaUcParenR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Rozhovor starej mamy s vnukom v izbe.</a:t>
            </a:r>
          </a:p>
          <a:p>
            <a:pPr marL="514350" indent="-514350">
              <a:buAutoNum type="alphaUcParenR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Benko sa jej prihovára, Estera ho najskôr odmieta.</a:t>
            </a:r>
          </a:p>
          <a:p>
            <a:pPr marL="514350" indent="-514350">
              <a:buAutoNum type="alphaUcParenR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U starej mamy pri jabloni, rozhovor s vnukom.</a:t>
            </a:r>
            <a:endParaRPr lang="sk-SK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482" name="Picture 2" descr="Výsledok vyh&amp;lcaron;adávania obrázkov pre dopyt otáznik?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429000"/>
            <a:ext cx="266699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sk-SK" sz="5400" b="1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Ežo</a:t>
            </a:r>
            <a:r>
              <a:rPr lang="sk-SK" sz="54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 </a:t>
            </a:r>
            <a:r>
              <a:rPr lang="sk-SK" sz="5400" b="1" dirty="0" err="1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Vlkolínsky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600" b="1" dirty="0" err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Lit</a:t>
            </a: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. forma: </a:t>
            </a: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poézia</a:t>
            </a:r>
            <a:endParaRPr lang="sk-SK" sz="2600" b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600" b="1" dirty="0" err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Lit</a:t>
            </a: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. druh:  </a:t>
            </a: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epika</a:t>
            </a:r>
          </a:p>
          <a:p>
            <a:pPr>
              <a:buNone/>
            </a:pP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600" b="1" dirty="0" err="1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Lit</a:t>
            </a: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. žáner: </a:t>
            </a: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epos</a:t>
            </a:r>
          </a:p>
          <a:p>
            <a:pPr>
              <a:buNone/>
            </a:pPr>
            <a:endParaRPr lang="sk-SK" sz="13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sk-SK" sz="2600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Téma: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 Vzťah zemianstva k ľudu.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sk-SK" sz="2600" dirty="0" smtClean="0">
                <a:latin typeface="Arabic Typesetting" pitchFamily="66" charset="-78"/>
                <a:cs typeface="Arabic Typesetting" pitchFamily="66" charset="-78"/>
              </a:rPr>
              <a:t> Zemianska otázka sa rieši splynutím s ľudom – pracovitými sedliakmi.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343400" y="533400"/>
            <a:ext cx="3429000" cy="5715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Obsah: 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Hrdá zemianka Estera, vdova po Beňovi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Vlkolínskom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  z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Vlkolína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, bráni svojmu synovi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Ežovi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, aby si zobral za ženu sedliacke dievča Žofku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Bockovie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, pretože oni sú zemania.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Ežo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Vlkolínsky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so Žofkou utečú, prichýli ich strýko Eliáš (Esterin brat) a usporiada pre nich veľkú svadbu ⇒ pohnevá si Esteru.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Záver je harmonický – Esteru so synom zmieri vnúčik Benko.</a:t>
            </a:r>
          </a:p>
          <a:p>
            <a:pPr>
              <a:buNone/>
            </a:pPr>
            <a:endParaRPr lang="sk-SK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sk-SK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6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6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6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6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60"/>
                            </p:stCondLst>
                            <p:childTnLst>
                              <p:par>
                                <p:cTn id="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60"/>
                            </p:stCondLst>
                            <p:childTnLst>
                              <p:par>
                                <p:cTn id="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60"/>
                            </p:stCondLst>
                            <p:childTnLst>
                              <p:par>
                                <p:cTn id="6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l"/>
            <a:r>
              <a:rPr lang="sk-SK" sz="54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8100000" scaled="1"/>
                  <a:tileRect/>
                </a:gradFill>
                <a:latin typeface="Kunstler Script" pitchFamily="66" charset="0"/>
              </a:rPr>
              <a:t>Epos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Rozsiahla básnická skladba, ktorá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b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čerpá námet  zo života spoločnosti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Umelecky stvárňuje základné 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problémy doby. </a:t>
            </a:r>
          </a:p>
          <a:p>
            <a:pPr>
              <a:buNone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Epický dej je často prerušovaný: </a:t>
            </a:r>
          </a:p>
          <a:p>
            <a:pPr marL="95250" indent="-95250"/>
            <a:r>
              <a:rPr lang="sk-SK" i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o</a:t>
            </a:r>
            <a:r>
              <a:rPr lang="sk-SK" i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pisom </a:t>
            </a:r>
            <a:r>
              <a:rPr lang="sk-SK" i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duševných stavov </a:t>
            </a:r>
            <a:r>
              <a:rPr lang="sk-SK" i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postáv,</a:t>
            </a:r>
            <a:endParaRPr lang="sk-SK" i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95250" indent="-76200"/>
            <a:r>
              <a:rPr lang="sk-SK" i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o</a:t>
            </a:r>
            <a:r>
              <a:rPr lang="sk-SK" i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pismi prírody,</a:t>
            </a:r>
            <a:endParaRPr lang="sk-SK" i="1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171450" indent="-171450"/>
            <a:r>
              <a:rPr lang="sk-SK" i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r</a:t>
            </a:r>
            <a:r>
              <a:rPr lang="sk-SK" i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ozsiahlymi </a:t>
            </a:r>
            <a:r>
              <a:rPr lang="sk-SK" i="1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úvahami. </a:t>
            </a:r>
          </a:p>
          <a:p>
            <a:pPr>
              <a:buNone/>
            </a:pPr>
            <a:endParaRPr lang="sk-SK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565</Words>
  <Application>Microsoft Office PowerPoint</Application>
  <PresentationFormat>Prezentácia na obrazovke (4:3)</PresentationFormat>
  <Paragraphs>103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Arabic Typesetting</vt:lpstr>
      <vt:lpstr>Arial</vt:lpstr>
      <vt:lpstr>Calibri</vt:lpstr>
      <vt:lpstr>Kunstler Script</vt:lpstr>
      <vt:lpstr>Wingdings 2</vt:lpstr>
      <vt:lpstr>Motív Office</vt:lpstr>
      <vt:lpstr>P. O. Hviezdoslav Ežo Vlkolínsky</vt:lpstr>
      <vt:lpstr>P. O. Hviezdoslav</vt:lpstr>
      <vt:lpstr>Epika Hviezdoslava</vt:lpstr>
      <vt:lpstr>Epika Hviezdoslava</vt:lpstr>
      <vt:lpstr>Ežo Vlkolínsky</vt:lpstr>
      <vt:lpstr>Ežo Vlkolínsky</vt:lpstr>
      <vt:lpstr>Pracujeme s textom</vt:lpstr>
      <vt:lpstr>Ežo Vlkolínsky</vt:lpstr>
      <vt:lpstr>Epos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Naty</dc:creator>
  <cp:lastModifiedBy>Ucitel</cp:lastModifiedBy>
  <cp:revision>34</cp:revision>
  <dcterms:created xsi:type="dcterms:W3CDTF">2016-10-02T09:41:33Z</dcterms:created>
  <dcterms:modified xsi:type="dcterms:W3CDTF">2020-11-25T16:54:14Z</dcterms:modified>
</cp:coreProperties>
</file>