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00E69-2570-4D56-8395-2E5D1402068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4D8E6-FC48-4565-83DB-27E552AEFAE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567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4D8E6-FC48-4565-83DB-27E552AEFAEE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26. 2. 2019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0055" y="1683038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8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ŽIVOT V </a:t>
            </a:r>
            <a:r>
              <a:rPr lang="sk-SK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SLOVENSKOM ŠTÁTE</a:t>
            </a:r>
            <a:endParaRPr lang="sk-SK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SLOVENSKÉ HOSPODÁRSTVO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  <a:cs typeface="Aparajita" pitchFamily="34" charset="0"/>
              </a:rPr>
              <a:t>Slovenské hospodárstvo </a:t>
            </a:r>
            <a:r>
              <a:rPr lang="sk-SK" sz="2800" dirty="0" smtClean="0">
                <a:latin typeface="Bell MT" pitchFamily="18" charset="0"/>
                <a:cs typeface="Aparajita" pitchFamily="34" charset="0"/>
              </a:rPr>
              <a:t>bolo podriadené vojnovému štátu.</a:t>
            </a:r>
          </a:p>
          <a:p>
            <a:r>
              <a:rPr lang="sk-SK" sz="2800" dirty="0" smtClean="0">
                <a:latin typeface="Bell MT" pitchFamily="18" charset="0"/>
                <a:cs typeface="Aparajita" pitchFamily="34" charset="0"/>
              </a:rPr>
              <a:t>Priemyselná i poľnohospodárska výroba bola zameraná na </a:t>
            </a:r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  <a:cs typeface="Aparajita" pitchFamily="34" charset="0"/>
              </a:rPr>
              <a:t>požiadavky Hitlera.</a:t>
            </a:r>
            <a:r>
              <a:rPr lang="sk-SK" sz="2800" dirty="0" smtClean="0">
                <a:latin typeface="Bell MT" pitchFamily="18" charset="0"/>
                <a:cs typeface="Aparajita" pitchFamily="34" charset="0"/>
              </a:rPr>
              <a:t> </a:t>
            </a:r>
          </a:p>
          <a:p>
            <a:r>
              <a:rPr lang="sk-SK" sz="2800" dirty="0" smtClean="0">
                <a:latin typeface="Bell MT" pitchFamily="18" charset="0"/>
                <a:cs typeface="Aparajita" pitchFamily="34" charset="0"/>
              </a:rPr>
              <a:t>Slovenské továrne </a:t>
            </a:r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  <a:cs typeface="Aparajita" pitchFamily="34" charset="0"/>
              </a:rPr>
              <a:t>vyrábali </a:t>
            </a:r>
            <a:br>
              <a:rPr lang="sk-SK" sz="2800" b="1" dirty="0" smtClean="0">
                <a:solidFill>
                  <a:srgbClr val="FF0000"/>
                </a:solidFill>
                <a:latin typeface="Bell MT" pitchFamily="18" charset="0"/>
                <a:cs typeface="Aparajita" pitchFamily="34" charset="0"/>
              </a:rPr>
            </a:br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  <a:cs typeface="Aparajita" pitchFamily="34" charset="0"/>
              </a:rPr>
              <a:t>zbrane a súčiastky na ich výrobu </a:t>
            </a:r>
            <a:endParaRPr lang="sk-SK" sz="2800" b="1" dirty="0">
              <a:solidFill>
                <a:srgbClr val="FF0000"/>
              </a:solidFill>
              <a:latin typeface="Bell MT" pitchFamily="18" charset="0"/>
              <a:cs typeface="Aparajita" pitchFamily="34" charset="0"/>
            </a:endParaRPr>
          </a:p>
        </p:txBody>
      </p:sp>
      <p:pic>
        <p:nvPicPr>
          <p:cNvPr id="4" name="Obrázok 3" descr="Cartridge_cases_at_Woolwich_Arsenal_1918_IWM_Q_278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038600"/>
            <a:ext cx="2743199" cy="2047112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685800" y="44958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Andalus" pitchFamily="18" charset="-78"/>
                <a:cs typeface="Andalus" pitchFamily="18" charset="-78"/>
              </a:rPr>
              <a:t>Nemecko bolo ich najväčším odberateľom – určovalo, čo sa má  na Slovensku vyrábať.</a:t>
            </a:r>
            <a:endParaRPr lang="sk-SK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SLOVENSKÉ HOSPODÁRSTVO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  <a:cs typeface="Andalus" pitchFamily="18" charset="-78"/>
              </a:rPr>
              <a:t>Nemecko</a:t>
            </a:r>
            <a:r>
              <a:rPr lang="sk-SK" sz="2800" dirty="0" smtClean="0">
                <a:latin typeface="Bell MT" pitchFamily="18" charset="0"/>
                <a:cs typeface="Andalus" pitchFamily="18" charset="-78"/>
              </a:rPr>
              <a:t> bolo </a:t>
            </a:r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  <a:cs typeface="Andalus" pitchFamily="18" charset="-78"/>
              </a:rPr>
              <a:t>dlžníkom </a:t>
            </a:r>
            <a:r>
              <a:rPr lang="sk-SK" sz="2800" dirty="0" smtClean="0">
                <a:latin typeface="Bell MT" pitchFamily="18" charset="0"/>
                <a:cs typeface="Andalus" pitchFamily="18" charset="-78"/>
              </a:rPr>
              <a:t>Slovenska.</a:t>
            </a:r>
          </a:p>
          <a:p>
            <a:endParaRPr lang="sk-SK" sz="2800" dirty="0" smtClean="0">
              <a:latin typeface="Bell MT" pitchFamily="18" charset="0"/>
              <a:cs typeface="Andalus" pitchFamily="18" charset="-78"/>
            </a:endParaRPr>
          </a:p>
          <a:p>
            <a:pPr>
              <a:buNone/>
            </a:pPr>
            <a:endParaRPr lang="sk-SK" sz="1800" dirty="0" smtClean="0">
              <a:latin typeface="Bell MT" pitchFamily="18" charset="0"/>
              <a:cs typeface="Andalus" pitchFamily="18" charset="-78"/>
            </a:endParaRPr>
          </a:p>
          <a:p>
            <a:r>
              <a:rPr lang="sk-SK" sz="2800" dirty="0" smtClean="0">
                <a:latin typeface="Bell MT" pitchFamily="18" charset="0"/>
                <a:cs typeface="Andalus" pitchFamily="18" charset="-78"/>
              </a:rPr>
              <a:t>Rastúce požiadavky vojny spôsobili </a:t>
            </a:r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  <a:cs typeface="Andalus" pitchFamily="18" charset="-78"/>
              </a:rPr>
              <a:t>budovanie nových priemyselných podnikov,</a:t>
            </a:r>
            <a:r>
              <a:rPr lang="sk-SK" sz="2800" dirty="0" smtClean="0">
                <a:latin typeface="Bell MT" pitchFamily="18" charset="0"/>
                <a:cs typeface="Andalus" pitchFamily="18" charset="-78"/>
              </a:rPr>
              <a:t> </a:t>
            </a:r>
            <a:br>
              <a:rPr lang="sk-SK" sz="2800" dirty="0" smtClean="0">
                <a:latin typeface="Bell MT" pitchFamily="18" charset="0"/>
                <a:cs typeface="Andalus" pitchFamily="18" charset="-78"/>
              </a:rPr>
            </a:br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  <a:cs typeface="Andalus" pitchFamily="18" charset="-78"/>
              </a:rPr>
              <a:t>železníc a ciest</a:t>
            </a:r>
            <a:r>
              <a:rPr lang="sk-SK" sz="2800" dirty="0" smtClean="0">
                <a:latin typeface="Bell MT" pitchFamily="18" charset="0"/>
                <a:cs typeface="Andalus" pitchFamily="18" charset="-78"/>
              </a:rPr>
              <a:t>. </a:t>
            </a:r>
            <a:endParaRPr lang="sk-SK" sz="2800" dirty="0">
              <a:latin typeface="Bell MT" pitchFamily="18" charset="0"/>
              <a:cs typeface="Andalus" pitchFamily="18" charset="-78"/>
            </a:endParaRPr>
          </a:p>
        </p:txBody>
      </p:sp>
      <p:sp>
        <p:nvSpPr>
          <p:cNvPr id="4" name="Šípka dolu 3"/>
          <p:cNvSpPr/>
          <p:nvPr/>
        </p:nvSpPr>
        <p:spPr>
          <a:xfrm>
            <a:off x="1828800" y="2133600"/>
            <a:ext cx="533400" cy="381000"/>
          </a:xfrm>
          <a:prstGeom prst="down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838200" y="2438400"/>
            <a:ext cx="6309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Bell MT" pitchFamily="18" charset="0"/>
              </a:rPr>
              <a:t>Vážne poškodené slovenské hospodárstvo.</a:t>
            </a:r>
            <a:endParaRPr lang="sk-SK" sz="2800" dirty="0">
              <a:latin typeface="Bell MT" pitchFamily="18" charset="0"/>
            </a:endParaRPr>
          </a:p>
        </p:txBody>
      </p:sp>
      <p:pic>
        <p:nvPicPr>
          <p:cNvPr id="6" name="Obrázok 5" descr="Women_workers_in_the_New_Gun_Factory_Woolwich_WWI_IWM_Q_2784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4343400"/>
            <a:ext cx="3048000" cy="2293620"/>
          </a:xfrm>
          <a:prstGeom prst="rect">
            <a:avLst/>
          </a:prstGeom>
        </p:spPr>
      </p:pic>
      <p:pic>
        <p:nvPicPr>
          <p:cNvPr id="7" name="Obrázok 6" descr="1080156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8850" y="3429000"/>
            <a:ext cx="2952750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S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457199"/>
            <a:ext cx="5410200" cy="3591569"/>
          </a:xfrm>
        </p:spPr>
      </p:pic>
      <p:sp>
        <p:nvSpPr>
          <p:cNvPr id="5" name="BlokTextu 4"/>
          <p:cNvSpPr txBox="1"/>
          <p:nvPr/>
        </p:nvSpPr>
        <p:spPr>
          <a:xfrm>
            <a:off x="5974543" y="1295400"/>
            <a:ext cx="3169457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Krompašské závody </a:t>
            </a:r>
            <a:br>
              <a:rPr lang="sk-SK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r>
              <a:rPr lang="sk-SK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na meď</a:t>
            </a:r>
            <a:endParaRPr lang="sk-SK" sz="28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52400" y="4244876"/>
            <a:ext cx="8775159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sz="2400" dirty="0" smtClean="0">
                <a:latin typeface="Andalus" pitchFamily="18" charset="-78"/>
                <a:cs typeface="Andalus" pitchFamily="18" charset="-78"/>
              </a:rPr>
              <a:t>Dôležité postavenie na Slovensku mala zbrojárska výroba. </a:t>
            </a:r>
            <a:br>
              <a:rPr lang="sk-SK" sz="2400" dirty="0" smtClean="0">
                <a:latin typeface="Andalus" pitchFamily="18" charset="-78"/>
                <a:cs typeface="Andalus" pitchFamily="18" charset="-78"/>
              </a:rPr>
            </a:br>
            <a:r>
              <a:rPr lang="sk-SK" sz="2400" dirty="0" smtClean="0">
                <a:latin typeface="Andalus" pitchFamily="18" charset="-78"/>
                <a:cs typeface="Andalus" pitchFamily="18" charset="-78"/>
              </a:rPr>
              <a:t>Zbrojárske podniky kontrolovalo priamo Nemecko. V Považskej </a:t>
            </a:r>
            <a:br>
              <a:rPr lang="sk-SK" sz="2400" dirty="0" smtClean="0">
                <a:latin typeface="Andalus" pitchFamily="18" charset="-78"/>
                <a:cs typeface="Andalus" pitchFamily="18" charset="-78"/>
              </a:rPr>
            </a:br>
            <a:r>
              <a:rPr lang="sk-SK" sz="2400" dirty="0" smtClean="0">
                <a:latin typeface="Andalus" pitchFamily="18" charset="-78"/>
                <a:cs typeface="Andalus" pitchFamily="18" charset="-78"/>
              </a:rPr>
              <a:t>Bystrici a Dubnici pracovalo v roku 1943 pre nacistov 24 650 </a:t>
            </a:r>
            <a:br>
              <a:rPr lang="sk-SK" sz="2400" dirty="0" smtClean="0">
                <a:latin typeface="Andalus" pitchFamily="18" charset="-78"/>
                <a:cs typeface="Andalus" pitchFamily="18" charset="-78"/>
              </a:rPr>
            </a:br>
            <a:r>
              <a:rPr lang="sk-SK" sz="2400" dirty="0" smtClean="0">
                <a:latin typeface="Andalus" pitchFamily="18" charset="-78"/>
                <a:cs typeface="Andalus" pitchFamily="18" charset="-78"/>
              </a:rPr>
              <a:t>zamestnancov. Na Slovensku sa vyrábali delá, ručné zbrane, lietadlá </a:t>
            </a:r>
            <a:br>
              <a:rPr lang="sk-SK" sz="2400" dirty="0" smtClean="0">
                <a:latin typeface="Andalus" pitchFamily="18" charset="-78"/>
                <a:cs typeface="Andalus" pitchFamily="18" charset="-78"/>
              </a:rPr>
            </a:br>
            <a:r>
              <a:rPr lang="sk-SK" sz="2400" dirty="0" smtClean="0">
                <a:latin typeface="Andalus" pitchFamily="18" charset="-78"/>
                <a:cs typeface="Andalus" pitchFamily="18" charset="-78"/>
              </a:rPr>
              <a:t>typu JU-87, zhotovovali sa súčiastky vojenskej výzbroje, prilby, </a:t>
            </a:r>
            <a:br>
              <a:rPr lang="sk-SK" sz="2400" dirty="0" smtClean="0">
                <a:latin typeface="Andalus" pitchFamily="18" charset="-78"/>
                <a:cs typeface="Andalus" pitchFamily="18" charset="-78"/>
              </a:rPr>
            </a:br>
            <a:r>
              <a:rPr lang="sk-SK" sz="2400" dirty="0" smtClean="0">
                <a:latin typeface="Andalus" pitchFamily="18" charset="-78"/>
                <a:cs typeface="Andalus" pitchFamily="18" charset="-78"/>
              </a:rPr>
              <a:t>časti torpéd, periskopov pre ponorky a pod. </a:t>
            </a:r>
            <a:endParaRPr lang="sk-SK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Sociálne pomery</a:t>
            </a:r>
            <a:endParaRPr lang="sk-SK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>
                <a:latin typeface="Bell MT" pitchFamily="18" charset="0"/>
              </a:rPr>
              <a:t>Nové priemyselné podniky, budovanie nových ciest → </a:t>
            </a:r>
            <a:r>
              <a:rPr lang="sk-SK" b="1" dirty="0" smtClean="0">
                <a:solidFill>
                  <a:srgbClr val="FF0000"/>
                </a:solidFill>
                <a:latin typeface="Bell MT" pitchFamily="18" charset="0"/>
              </a:rPr>
              <a:t>odstraňovanie nezamestnanosti</a:t>
            </a:r>
            <a:r>
              <a:rPr lang="sk-SK" dirty="0" smtClean="0">
                <a:latin typeface="Bell MT" pitchFamily="18" charset="0"/>
              </a:rPr>
              <a:t>. </a:t>
            </a:r>
          </a:p>
          <a:p>
            <a:r>
              <a:rPr lang="sk-SK" dirty="0" smtClean="0">
                <a:latin typeface="Bell MT" pitchFamily="18" charset="0"/>
              </a:rPr>
              <a:t>Pred vojnou odchádzali Slováci do Nemecka za prácou – trvalou alebo sezónnou.</a:t>
            </a:r>
            <a:endParaRPr lang="sk-SK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Sociálne pomery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sz="2800" dirty="0" smtClean="0">
                <a:latin typeface="Bell MT" pitchFamily="18" charset="0"/>
              </a:rPr>
              <a:t>Slovenskí roľníci predávali svoje výrobky – vojnová Európa bola vyhladovaná. </a:t>
            </a:r>
          </a:p>
          <a:p>
            <a:r>
              <a:rPr lang="sk-SK" sz="2800" b="1" dirty="0" smtClean="0">
                <a:solidFill>
                  <a:srgbClr val="0933E7"/>
                </a:solidFill>
                <a:latin typeface="Bell MT" pitchFamily="18" charset="0"/>
              </a:rPr>
              <a:t>Úradníci </a:t>
            </a:r>
            <a:r>
              <a:rPr lang="sk-SK" sz="2800" dirty="0" smtClean="0">
                <a:latin typeface="Bell MT" pitchFamily="18" charset="0"/>
              </a:rPr>
              <a:t>a príslušníci </a:t>
            </a:r>
            <a:r>
              <a:rPr lang="sk-SK" sz="2800" b="1" dirty="0" smtClean="0">
                <a:solidFill>
                  <a:schemeClr val="tx2"/>
                </a:solidFill>
                <a:latin typeface="Bell MT" pitchFamily="18" charset="0"/>
              </a:rPr>
              <a:t>inteligencie</a:t>
            </a:r>
            <a:r>
              <a:rPr lang="sk-SK" sz="2800" dirty="0" smtClean="0">
                <a:latin typeface="Bell MT" pitchFamily="18" charset="0"/>
              </a:rPr>
              <a:t> našli </a:t>
            </a:r>
            <a:r>
              <a:rPr lang="sk-SK" sz="2800" b="1" dirty="0" smtClean="0">
                <a:solidFill>
                  <a:srgbClr val="0933E7"/>
                </a:solidFill>
                <a:latin typeface="Bell MT" pitchFamily="18" charset="0"/>
              </a:rPr>
              <a:t>lepšie uplatnenie</a:t>
            </a:r>
            <a:r>
              <a:rPr lang="sk-SK" sz="2800" dirty="0" smtClean="0">
                <a:latin typeface="Bell MT" pitchFamily="18" charset="0"/>
              </a:rPr>
              <a:t>. </a:t>
            </a:r>
          </a:p>
          <a:p>
            <a:r>
              <a:rPr lang="sk-SK" sz="2800" dirty="0" smtClean="0">
                <a:latin typeface="Bell MT" pitchFamily="18" charset="0"/>
              </a:rPr>
              <a:t>Remeselníci a obchodníci</a:t>
            </a:r>
            <a:br>
              <a:rPr lang="sk-SK" sz="2800" dirty="0" smtClean="0">
                <a:latin typeface="Bell MT" pitchFamily="18" charset="0"/>
              </a:rPr>
            </a:br>
            <a:r>
              <a:rPr lang="sk-SK" sz="2800" dirty="0" smtClean="0">
                <a:latin typeface="Bell MT" pitchFamily="18" charset="0"/>
              </a:rPr>
              <a:t>ťažili z vojny. </a:t>
            </a:r>
          </a:p>
          <a:p>
            <a:r>
              <a:rPr lang="sk-SK" sz="2800" dirty="0" smtClean="0">
                <a:latin typeface="Bell MT" pitchFamily="18" charset="0"/>
              </a:rPr>
              <a:t>Zbohatli z tzv. </a:t>
            </a:r>
            <a:r>
              <a:rPr lang="sk-SK" sz="2800" b="1" dirty="0" smtClean="0">
                <a:solidFill>
                  <a:srgbClr val="0933E7"/>
                </a:solidFill>
                <a:latin typeface="Bell MT" pitchFamily="18" charset="0"/>
              </a:rPr>
              <a:t>arizácie</a:t>
            </a:r>
            <a:r>
              <a:rPr lang="sk-SK" sz="2800" dirty="0" smtClean="0">
                <a:latin typeface="Bell MT" pitchFamily="18" charset="0"/>
              </a:rPr>
              <a:t> </a:t>
            </a:r>
            <a:br>
              <a:rPr lang="sk-SK" sz="2800" dirty="0" smtClean="0">
                <a:latin typeface="Bell MT" pitchFamily="18" charset="0"/>
              </a:rPr>
            </a:br>
            <a:r>
              <a:rPr lang="sk-SK" sz="2800" dirty="0" smtClean="0">
                <a:latin typeface="Bell MT" pitchFamily="18" charset="0"/>
              </a:rPr>
              <a:t>(prebratie podnikov, obchodov</a:t>
            </a:r>
            <a:br>
              <a:rPr lang="sk-SK" sz="2800" dirty="0" smtClean="0">
                <a:latin typeface="Bell MT" pitchFamily="18" charset="0"/>
              </a:rPr>
            </a:br>
            <a:r>
              <a:rPr lang="sk-SK" sz="2800" dirty="0" smtClean="0">
                <a:latin typeface="Bell MT" pitchFamily="18" charset="0"/>
              </a:rPr>
              <a:t> po Židoch.)</a:t>
            </a:r>
          </a:p>
          <a:p>
            <a:endParaRPr lang="sk-SK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Sociálne pomery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k-SK" sz="2800" dirty="0" smtClean="0">
                <a:latin typeface="Bell MT" pitchFamily="18" charset="0"/>
              </a:rPr>
              <a:t>Lepšia situácia prispela k úprave miezd  a dôchodkov, rodinných prídavkov na deti a pod. – pre najchudobnejších sa organizovala tzv. </a:t>
            </a:r>
            <a:r>
              <a:rPr lang="sk-SK" sz="2800" b="1" dirty="0" smtClean="0">
                <a:latin typeface="Bell MT" pitchFamily="18" charset="0"/>
              </a:rPr>
              <a:t>zimná pomoc</a:t>
            </a:r>
            <a:r>
              <a:rPr lang="sk-SK" sz="2800" dirty="0" smtClean="0">
                <a:latin typeface="Bell MT" pitchFamily="18" charset="0"/>
              </a:rPr>
              <a:t>.</a:t>
            </a:r>
          </a:p>
          <a:p>
            <a:pPr>
              <a:buNone/>
            </a:pPr>
            <a:endParaRPr lang="sk-SK" sz="900" dirty="0" smtClean="0">
              <a:latin typeface="Bell MT" pitchFamily="18" charset="0"/>
            </a:endParaRPr>
          </a:p>
          <a:p>
            <a:r>
              <a:rPr lang="sk-SK" dirty="0" smtClean="0">
                <a:latin typeface="Bell MT" pitchFamily="18" charset="0"/>
              </a:rPr>
              <a:t>Totalitná moc chcela ovládnuť kultúrnu oblasť cez propagandu:</a:t>
            </a:r>
          </a:p>
          <a:p>
            <a:pPr>
              <a:buNone/>
            </a:pPr>
            <a:endParaRPr lang="sk-SK" dirty="0" smtClean="0">
              <a:latin typeface="Bell MT" pitchFamily="18" charset="0"/>
            </a:endParaRPr>
          </a:p>
          <a:p>
            <a:pPr>
              <a:buNone/>
            </a:pPr>
            <a:endParaRPr lang="sk-SK" dirty="0">
              <a:latin typeface="Bell MT" pitchFamily="18" charset="0"/>
            </a:endParaRPr>
          </a:p>
        </p:txBody>
      </p:sp>
      <p:sp>
        <p:nvSpPr>
          <p:cNvPr id="5" name="Šípka dolu 4"/>
          <p:cNvSpPr/>
          <p:nvPr/>
        </p:nvSpPr>
        <p:spPr>
          <a:xfrm>
            <a:off x="1524000" y="4191000"/>
            <a:ext cx="533400" cy="3810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838200" y="4648200"/>
            <a:ext cx="35671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</a:rPr>
              <a:t>HSĽS chcela ovládať </a:t>
            </a:r>
            <a:br>
              <a:rPr lang="sk-SK" sz="2800" b="1" dirty="0" smtClean="0">
                <a:solidFill>
                  <a:srgbClr val="FF0000"/>
                </a:solidFill>
                <a:latin typeface="Bell MT" pitchFamily="18" charset="0"/>
              </a:rPr>
            </a:br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</a:rPr>
              <a:t>myslenie ľudí</a:t>
            </a:r>
            <a:r>
              <a:rPr lang="sk-SK" sz="2800" dirty="0" smtClean="0">
                <a:latin typeface="Bell MT" pitchFamily="18" charset="0"/>
              </a:rPr>
              <a:t>. </a:t>
            </a:r>
            <a:endParaRPr lang="sk-SK" sz="28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933E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KULTÚRA</a:t>
            </a:r>
            <a:endParaRPr lang="sk-SK" b="1" dirty="0">
              <a:ln w="11430">
                <a:solidFill>
                  <a:sysClr val="windowText" lastClr="000000"/>
                </a:solidFill>
              </a:ln>
              <a:solidFill>
                <a:srgbClr val="0933E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029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>
                <a:latin typeface="Bell MT" pitchFamily="18" charset="0"/>
              </a:rPr>
              <a:t>Nový štát – </a:t>
            </a:r>
            <a:r>
              <a:rPr lang="sk-SK" b="1" dirty="0" smtClean="0">
                <a:latin typeface="Bell MT" pitchFamily="18" charset="0"/>
              </a:rPr>
              <a:t>budovanie nových vzdelávacích, vedeckých a kultúrnych inštitúcií:</a:t>
            </a:r>
            <a:r>
              <a:rPr lang="sk-SK" dirty="0" smtClean="0">
                <a:latin typeface="Bell MT" pitchFamily="18" charset="0"/>
              </a:rPr>
              <a:t> vznikli vysoké školy, Slovenská akadémia vied a umení, nové profesionálne divadlá.</a:t>
            </a:r>
            <a:endParaRPr lang="sk-SK" dirty="0">
              <a:latin typeface="Bell MT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33400" y="3657600"/>
            <a:ext cx="730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Bell MT" pitchFamily="18" charset="0"/>
              </a:rPr>
              <a:t>Snaha o </a:t>
            </a:r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</a:rPr>
              <a:t>nezávislosť od totalitného systému.</a:t>
            </a:r>
            <a:endParaRPr lang="sk-SK" sz="2800" b="1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04800" y="41910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Bell MT" pitchFamily="18" charset="0"/>
              </a:rPr>
              <a:t>Vznikali kvalitné literárne diela, divadelné predstavenia, </a:t>
            </a:r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</a:rPr>
              <a:t>rozvíjala sa jazykoveda, literárna veda</a:t>
            </a:r>
            <a:r>
              <a:rPr lang="sk-SK" sz="2800" dirty="0" smtClean="0">
                <a:latin typeface="Bell MT" pitchFamily="18" charset="0"/>
              </a:rPr>
              <a:t> a </a:t>
            </a:r>
            <a:r>
              <a:rPr lang="sk-SK" sz="2800" b="1" dirty="0" smtClean="0">
                <a:solidFill>
                  <a:srgbClr val="FF0000"/>
                </a:solidFill>
                <a:latin typeface="Bell MT" pitchFamily="18" charset="0"/>
              </a:rPr>
              <a:t>archeológia</a:t>
            </a:r>
            <a:r>
              <a:rPr lang="sk-SK" sz="2800" dirty="0" smtClean="0">
                <a:latin typeface="Bell MT" pitchFamily="18" charset="0"/>
              </a:rPr>
              <a:t>. </a:t>
            </a:r>
          </a:p>
          <a:p>
            <a:r>
              <a:rPr lang="sk-SK" sz="2800" dirty="0" smtClean="0">
                <a:latin typeface="Bell MT" pitchFamily="18" charset="0"/>
              </a:rPr>
              <a:t>Konali sa športové súťaže (obmedzené na Nemecko a jeho</a:t>
            </a:r>
            <a:br>
              <a:rPr lang="sk-SK" sz="2800" dirty="0" smtClean="0">
                <a:latin typeface="Bell MT" pitchFamily="18" charset="0"/>
              </a:rPr>
            </a:br>
            <a:r>
              <a:rPr lang="sk-SK" sz="2800" dirty="0" smtClean="0">
                <a:latin typeface="Bell MT" pitchFamily="18" charset="0"/>
              </a:rPr>
              <a:t>satelity - Chorváti - najčastejšími športovými partnermi.)</a:t>
            </a:r>
            <a:endParaRPr lang="sk-SK" sz="28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2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2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2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224</Words>
  <Application>Microsoft Office PowerPoint</Application>
  <PresentationFormat>Prezentácia na obrazovke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ŽIVOT V SLOVENSKOM ŠTÁTE</vt:lpstr>
      <vt:lpstr>SLOVENSKÉ HOSPODÁRSTVO</vt:lpstr>
      <vt:lpstr>SLOVENSKÉ HOSPODÁRSTVO</vt:lpstr>
      <vt:lpstr>Prezentácia programu PowerPoint</vt:lpstr>
      <vt:lpstr>Sociálne pomery</vt:lpstr>
      <vt:lpstr>Sociálne pomery</vt:lpstr>
      <vt:lpstr>Sociálne pomery</vt:lpstr>
      <vt:lpstr>KULTÚRA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V SLOVENSKOM ŠTÁTE</dc:title>
  <dc:creator>Lukáš Gyepes</dc:creator>
  <cp:lastModifiedBy>Ucitel</cp:lastModifiedBy>
  <cp:revision>16</cp:revision>
  <dcterms:created xsi:type="dcterms:W3CDTF">2016-02-23T12:06:56Z</dcterms:created>
  <dcterms:modified xsi:type="dcterms:W3CDTF">2019-02-25T23:45:51Z</dcterms:modified>
</cp:coreProperties>
</file>