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83E45-E536-4225-9669-01AB4B449921}" type="datetimeFigureOut">
              <a:rPr lang="sk-SK" smtClean="0"/>
              <a:pPr/>
              <a:t>11. 6. 2021</a:t>
            </a:fld>
            <a:endParaRPr lang="sk-SK"/>
          </a:p>
        </p:txBody>
      </p:sp>
      <p:sp>
        <p:nvSpPr>
          <p:cNvPr id="20" name="Zástupný symbol päty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10" name="Zástupný symbol čísla snímky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BE69C-53EE-4DA0-950A-A62F98ADF45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83E45-E536-4225-9669-01AB4B449921}" type="datetimeFigureOut">
              <a:rPr lang="sk-SK" smtClean="0"/>
              <a:pPr/>
              <a:t>11. 6. 2021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BE69C-53EE-4DA0-950A-A62F98ADF45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83E45-E536-4225-9669-01AB4B449921}" type="datetimeFigureOut">
              <a:rPr lang="sk-SK" smtClean="0"/>
              <a:pPr/>
              <a:t>11. 6. 2021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BE69C-53EE-4DA0-950A-A62F98ADF45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83E45-E536-4225-9669-01AB4B449921}" type="datetimeFigureOut">
              <a:rPr lang="sk-SK" smtClean="0"/>
              <a:pPr/>
              <a:t>11. 6. 2021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BE69C-53EE-4DA0-950A-A62F98ADF45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83E45-E536-4225-9669-01AB4B449921}" type="datetimeFigureOut">
              <a:rPr lang="sk-SK" smtClean="0"/>
              <a:pPr/>
              <a:t>11. 6. 2021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BE69C-53EE-4DA0-950A-A62F98ADF45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Obdĺž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83E45-E536-4225-9669-01AB4B449921}" type="datetimeFigureOut">
              <a:rPr lang="sk-SK" smtClean="0"/>
              <a:pPr/>
              <a:t>11. 6. 2021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BE69C-53EE-4DA0-950A-A62F98ADF45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83E45-E536-4225-9669-01AB4B449921}" type="datetimeFigureOut">
              <a:rPr lang="sk-SK" smtClean="0"/>
              <a:pPr/>
              <a:t>11. 6. 2021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BE69C-53EE-4DA0-950A-A62F98ADF45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83E45-E536-4225-9669-01AB4B449921}" type="datetimeFigureOut">
              <a:rPr lang="sk-SK" smtClean="0"/>
              <a:pPr/>
              <a:t>11. 6. 2021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BE69C-53EE-4DA0-950A-A62F98ADF45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83E45-E536-4225-9669-01AB4B449921}" type="datetimeFigureOut">
              <a:rPr lang="sk-SK" smtClean="0"/>
              <a:pPr/>
              <a:t>11. 6. 2021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BE69C-53EE-4DA0-950A-A62F98ADF45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Obdĺž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83E45-E536-4225-9669-01AB4B449921}" type="datetimeFigureOut">
              <a:rPr lang="sk-SK" smtClean="0"/>
              <a:pPr/>
              <a:t>11. 6. 2021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BE69C-53EE-4DA0-950A-A62F98ADF45A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83E45-E536-4225-9669-01AB4B449921}" type="datetimeFigureOut">
              <a:rPr lang="sk-SK" smtClean="0"/>
              <a:pPr/>
              <a:t>11. 6. 2021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0BE69C-53EE-4DA0-950A-A62F98ADF45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Obdĺž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9" name="Vývojový diagram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olá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nadpi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Zástupný symbol tex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4" name="Zástupný symbol dátum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B483E45-E536-4225-9669-01AB4B449921}" type="datetimeFigureOut">
              <a:rPr lang="sk-SK" smtClean="0"/>
              <a:pPr/>
              <a:t>11. 6. 2021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80BE69C-53EE-4DA0-950A-A62F98ADF45A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5" name="Obdĺž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6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lgerian" pitchFamily="82" charset="0"/>
              </a:rPr>
              <a:t>Si získalo </a:t>
            </a:r>
            <a:r>
              <a:rPr lang="sk-SK" sz="60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lgerian" pitchFamily="82" charset="0"/>
              </a:rPr>
              <a:t>európu</a:t>
            </a:r>
            <a:endParaRPr lang="sk-SK" sz="6000" dirty="0">
              <a:solidFill>
                <a:schemeClr val="accent1">
                  <a:lumMod val="60000"/>
                  <a:lumOff val="40000"/>
                </a:schemeClr>
              </a:solidFill>
              <a:latin typeface="Algerian" pitchFamily="82" charset="0"/>
            </a:endParaRPr>
          </a:p>
        </p:txBody>
      </p:sp>
      <p:sp>
        <p:nvSpPr>
          <p:cNvPr id="5" name="Zástupný symbol textu 4"/>
          <p:cNvSpPr>
            <a:spLocks noGrp="1"/>
          </p:cNvSpPr>
          <p:nvPr>
            <p:ph type="body" idx="1"/>
          </p:nvPr>
        </p:nvSpPr>
        <p:spPr>
          <a:xfrm>
            <a:off x="2578392" y="285728"/>
            <a:ext cx="6400800" cy="2290784"/>
          </a:xfrm>
        </p:spPr>
        <p:txBody>
          <a:bodyPr>
            <a:normAutofit/>
          </a:bodyPr>
          <a:lstStyle/>
          <a:p>
            <a:r>
              <a:rPr lang="sk-SK" sz="6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lgerian" pitchFamily="82" charset="0"/>
              </a:rPr>
              <a:t>KresŤanstvo</a:t>
            </a:r>
            <a:endParaRPr lang="sk-SK" sz="6000" b="1" dirty="0">
              <a:solidFill>
                <a:schemeClr val="accent1">
                  <a:lumMod val="60000"/>
                  <a:lumOff val="40000"/>
                </a:schemeClr>
              </a:solidFill>
              <a:latin typeface="Algerian" pitchFamily="82" charset="0"/>
            </a:endParaRPr>
          </a:p>
        </p:txBody>
      </p:sp>
      <p:sp>
        <p:nvSpPr>
          <p:cNvPr id="6" name="Vodorovný zvitok 5"/>
          <p:cNvSpPr/>
          <p:nvPr/>
        </p:nvSpPr>
        <p:spPr>
          <a:xfrm>
            <a:off x="4357686" y="5214950"/>
            <a:ext cx="3571892" cy="1033272"/>
          </a:xfrm>
          <a:prstGeom prst="horizont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bg1"/>
                </a:solidFill>
              </a:rPr>
              <a:t>Mgr. Monika Horváthová,</a:t>
            </a:r>
          </a:p>
          <a:p>
            <a:pPr algn="ctr"/>
            <a:r>
              <a:rPr lang="sk-SK" dirty="0" smtClean="0">
                <a:solidFill>
                  <a:schemeClr val="bg1"/>
                </a:solidFill>
              </a:rPr>
              <a:t>ZŠ Obyce</a:t>
            </a:r>
            <a:endParaRPr lang="sk-SK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785794"/>
            <a:ext cx="35433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3571876"/>
            <a:ext cx="3714750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Misia Konštantína a Metoda</a:t>
            </a:r>
            <a:endParaRPr lang="sk-SK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sz="half" idx="2"/>
          </p:nvPr>
        </p:nvSpPr>
        <p:spPr>
          <a:xfrm>
            <a:off x="4282246" y="1357298"/>
            <a:ext cx="4861754" cy="4663440"/>
          </a:xfrm>
        </p:spPr>
        <p:txBody>
          <a:bodyPr>
            <a:noAutofit/>
          </a:bodyPr>
          <a:lstStyle/>
          <a:p>
            <a:r>
              <a:rPr lang="sk-SK" sz="3200" dirty="0" smtClean="0">
                <a:solidFill>
                  <a:schemeClr val="accent1">
                    <a:lumMod val="75000"/>
                  </a:schemeClr>
                </a:solidFill>
              </a:rPr>
              <a:t>863</a:t>
            </a:r>
            <a:r>
              <a:rPr lang="sk-SK" sz="3200" dirty="0" smtClean="0"/>
              <a:t> – príchod na Veľkú Moravu</a:t>
            </a:r>
          </a:p>
          <a:p>
            <a:r>
              <a:rPr lang="sk-SK" sz="3200" dirty="0" smtClean="0"/>
              <a:t>byzantský cisár </a:t>
            </a:r>
            <a:r>
              <a:rPr lang="sk-SK" sz="3200" dirty="0" smtClean="0">
                <a:solidFill>
                  <a:schemeClr val="accent1">
                    <a:lumMod val="75000"/>
                  </a:schemeClr>
                </a:solidFill>
              </a:rPr>
              <a:t>Michal III. </a:t>
            </a:r>
          </a:p>
          <a:p>
            <a:r>
              <a:rPr lang="sk-SK" sz="3200" dirty="0" smtClean="0"/>
              <a:t>solúnski bratia</a:t>
            </a:r>
          </a:p>
          <a:p>
            <a:r>
              <a:rPr lang="sk-SK" sz="3200" dirty="0" smtClean="0">
                <a:solidFill>
                  <a:schemeClr val="accent1">
                    <a:lumMod val="75000"/>
                  </a:schemeClr>
                </a:solidFill>
              </a:rPr>
              <a:t>staroslovienčina</a:t>
            </a:r>
            <a:r>
              <a:rPr lang="sk-SK" sz="3200" dirty="0" smtClean="0"/>
              <a:t> – bohoslužobný jazyk</a:t>
            </a:r>
          </a:p>
          <a:p>
            <a:r>
              <a:rPr lang="sk-SK" sz="3200" dirty="0" err="1" smtClean="0">
                <a:solidFill>
                  <a:schemeClr val="accent1">
                    <a:lumMod val="75000"/>
                  </a:schemeClr>
                </a:solidFill>
              </a:rPr>
              <a:t>Proglas</a:t>
            </a:r>
            <a:r>
              <a:rPr lang="sk-SK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sk-SK" sz="3200" dirty="0" smtClean="0"/>
              <a:t>– </a:t>
            </a:r>
            <a:r>
              <a:rPr lang="sk-SK" sz="3200" dirty="0"/>
              <a:t>I</a:t>
            </a:r>
            <a:r>
              <a:rPr lang="sk-SK" sz="3200" dirty="0" smtClean="0"/>
              <a:t>. slovanská </a:t>
            </a:r>
            <a:r>
              <a:rPr lang="sk-SK" sz="3200" dirty="0" smtClean="0"/>
              <a:t>báseň</a:t>
            </a:r>
          </a:p>
          <a:p>
            <a:r>
              <a:rPr lang="sk-SK" sz="3200" dirty="0" smtClean="0"/>
              <a:t>preklad bohoslužobných kníh</a:t>
            </a:r>
          </a:p>
          <a:p>
            <a:endParaRPr lang="sk-SK" sz="3200" dirty="0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500174"/>
            <a:ext cx="28575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6600" dirty="0" smtClean="0"/>
              <a:t>Kresťanstvo</a:t>
            </a:r>
            <a:endParaRPr lang="sk-SK" sz="6600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v stredoveku významné postavenie</a:t>
            </a:r>
          </a:p>
          <a:p>
            <a:r>
              <a:rPr lang="sk-SK" sz="3600" dirty="0" smtClean="0"/>
              <a:t>účinný prostriedok na vytvorenie jednotnej ríše</a:t>
            </a:r>
          </a:p>
          <a:p>
            <a:r>
              <a:rPr lang="sk-SK" sz="3600" dirty="0" smtClean="0"/>
              <a:t>ovplyvňovalo každodenný život</a:t>
            </a:r>
          </a:p>
          <a:p>
            <a:r>
              <a:rPr lang="sk-SK" sz="3600" dirty="0" smtClean="0"/>
              <a:t>cirkevná organizácia – vzor pre štátne zriadenie (pápež - kardináli, biskupi...)</a:t>
            </a:r>
          </a:p>
          <a:p>
            <a:r>
              <a:rPr lang="sk-SK" sz="3600" dirty="0" smtClean="0"/>
              <a:t>cirkevné učenie o trojakom ľude</a:t>
            </a:r>
            <a:endParaRPr lang="sk-SK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5400" b="1" dirty="0" smtClean="0"/>
              <a:t>Učenie o trojakom ľude</a:t>
            </a:r>
            <a:endParaRPr lang="sk-SK" sz="54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sk-SK" sz="4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 všetka </a:t>
            </a:r>
            <a:r>
              <a:rPr lang="sk-SK" sz="4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moc pochádza od </a:t>
            </a:r>
            <a:r>
              <a:rPr lang="sk-SK" sz="4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Boha:</a:t>
            </a:r>
            <a:endParaRPr lang="sk-SK" sz="48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sk-SK" sz="4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šľachta</a:t>
            </a:r>
            <a:r>
              <a:rPr lang="sk-SK" sz="4800" dirty="0" smtClean="0"/>
              <a:t> </a:t>
            </a:r>
          </a:p>
          <a:p>
            <a:r>
              <a:rPr lang="sk-SK" sz="4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duchovenstvo</a:t>
            </a:r>
            <a:endParaRPr lang="sk-SK" sz="4800" dirty="0" smtClean="0"/>
          </a:p>
          <a:p>
            <a:r>
              <a:rPr lang="sk-SK" sz="4800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poddaní</a:t>
            </a:r>
            <a:endParaRPr lang="sk-SK" sz="4800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tredovek.wz.cz/rodokm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57166"/>
            <a:ext cx="5772150" cy="57007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costumes.org/history/medieval/15thslavickret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500174"/>
            <a:ext cx="3714750" cy="4610100"/>
          </a:xfrm>
          <a:prstGeom prst="rect">
            <a:avLst/>
          </a:prstGeom>
          <a:noFill/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7200" dirty="0" smtClean="0"/>
              <a:t>Šľachta</a:t>
            </a:r>
            <a:endParaRPr lang="sk-SK" sz="7200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k-SK" sz="4000" dirty="0" smtClean="0"/>
              <a:t>mala ochraňovať duchovenstvo a poddaných, bojovať za vlasť</a:t>
            </a:r>
            <a:endParaRPr lang="sk-SK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6600" dirty="0" smtClean="0"/>
              <a:t>Duchovenstvo</a:t>
            </a:r>
            <a:endParaRPr lang="sk-SK" sz="6600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k-SK" sz="4800" dirty="0" smtClean="0"/>
              <a:t>malo sa modliť za spásu duší šľachty </a:t>
            </a:r>
          </a:p>
          <a:p>
            <a:pPr>
              <a:buNone/>
            </a:pPr>
            <a:r>
              <a:rPr lang="sk-SK" sz="4800" dirty="0" smtClean="0"/>
              <a:t>  a poddaných</a:t>
            </a:r>
            <a:endParaRPr lang="sk-SK" sz="4800" dirty="0"/>
          </a:p>
        </p:txBody>
      </p:sp>
      <p:pic>
        <p:nvPicPr>
          <p:cNvPr id="5" name="Picture 2" descr="Kostnický koncil zachycený v petěrsburské kronice (cca 1470)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571612"/>
            <a:ext cx="3857625" cy="42819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7200" dirty="0" smtClean="0"/>
              <a:t>Poddaní</a:t>
            </a:r>
            <a:endParaRPr lang="sk-SK" sz="7200" dirty="0"/>
          </a:p>
        </p:txBody>
      </p:sp>
      <p:sp>
        <p:nvSpPr>
          <p:cNvPr id="8" name="Zástupný symbol obsahu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sk-SK" sz="4000" dirty="0" smtClean="0"/>
          </a:p>
          <a:p>
            <a:r>
              <a:rPr lang="sk-SK" sz="4000" dirty="0" smtClean="0"/>
              <a:t>mali pracovať, živiť šľachtu a duchovenstvo</a:t>
            </a:r>
            <a:endParaRPr lang="sk-SK" sz="4000" dirty="0"/>
          </a:p>
        </p:txBody>
      </p:sp>
      <p:pic>
        <p:nvPicPr>
          <p:cNvPr id="9" name="Picture 2" descr="http://programy.mb-net.cz/mb-pravek-novovek/media/novovek/N12502-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785926"/>
            <a:ext cx="4286250" cy="2905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aoblený obdĺžnik 7"/>
          <p:cNvSpPr/>
          <p:nvPr/>
        </p:nvSpPr>
        <p:spPr>
          <a:xfrm>
            <a:off x="3000364" y="571480"/>
            <a:ext cx="400052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chemeClr val="bg1"/>
                </a:solidFill>
              </a:rPr>
              <a:t>Spôsoby šírenia kresťanstva</a:t>
            </a:r>
            <a:endParaRPr lang="sk-SK" sz="2800" b="1" dirty="0">
              <a:solidFill>
                <a:schemeClr val="bg1"/>
              </a:solidFill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1214414" y="2143116"/>
            <a:ext cx="2928958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>
                <a:solidFill>
                  <a:schemeClr val="bg1"/>
                </a:solidFill>
              </a:rPr>
              <a:t>nenásilné</a:t>
            </a:r>
            <a:endParaRPr lang="sk-SK" sz="3600" b="1" dirty="0">
              <a:solidFill>
                <a:schemeClr val="bg1"/>
              </a:solidFill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5929322" y="2143116"/>
            <a:ext cx="2786082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b="1" dirty="0" smtClean="0">
                <a:solidFill>
                  <a:schemeClr val="bg1"/>
                </a:solidFill>
              </a:rPr>
              <a:t>násilné</a:t>
            </a:r>
            <a:endParaRPr lang="sk-SK" sz="3600" b="1" dirty="0">
              <a:solidFill>
                <a:schemeClr val="bg1"/>
              </a:solidFill>
            </a:endParaRPr>
          </a:p>
        </p:txBody>
      </p:sp>
      <p:cxnSp>
        <p:nvCxnSpPr>
          <p:cNvPr id="12" name="Rovná spojovacia šípka 11"/>
          <p:cNvCxnSpPr>
            <a:stCxn id="8" idx="2"/>
          </p:cNvCxnSpPr>
          <p:nvPr/>
        </p:nvCxnSpPr>
        <p:spPr>
          <a:xfrm rot="5400000">
            <a:off x="4207663" y="1350151"/>
            <a:ext cx="657236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ovacia šípka 13"/>
          <p:cNvCxnSpPr>
            <a:stCxn id="8" idx="2"/>
          </p:cNvCxnSpPr>
          <p:nvPr/>
        </p:nvCxnSpPr>
        <p:spPr>
          <a:xfrm rot="16200000" flipH="1">
            <a:off x="5136357" y="1350151"/>
            <a:ext cx="657236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Šípka dolu 14"/>
          <p:cNvSpPr/>
          <p:nvPr/>
        </p:nvSpPr>
        <p:spPr>
          <a:xfrm>
            <a:off x="2285984" y="314324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Obdĺžnik 16"/>
          <p:cNvSpPr/>
          <p:nvPr/>
        </p:nvSpPr>
        <p:spPr>
          <a:xfrm>
            <a:off x="1357290" y="4143380"/>
            <a:ext cx="2214578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chemeClr val="tx1"/>
                </a:solidFill>
              </a:rPr>
              <a:t>misionári</a:t>
            </a:r>
            <a:endParaRPr lang="sk-SK" sz="2800" b="1" dirty="0">
              <a:solidFill>
                <a:schemeClr val="tx1"/>
              </a:solidFill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6286512" y="4071942"/>
            <a:ext cx="2214578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solidFill>
                  <a:schemeClr val="tx1"/>
                </a:solidFill>
              </a:rPr>
              <a:t>vojaci</a:t>
            </a:r>
            <a:endParaRPr lang="sk-SK" sz="2800" b="1" dirty="0">
              <a:solidFill>
                <a:schemeClr val="tx1"/>
              </a:solidFill>
            </a:endParaRPr>
          </a:p>
        </p:txBody>
      </p:sp>
      <p:sp>
        <p:nvSpPr>
          <p:cNvPr id="13" name="Šípka dolu 12"/>
          <p:cNvSpPr/>
          <p:nvPr/>
        </p:nvSpPr>
        <p:spPr>
          <a:xfrm>
            <a:off x="7143768" y="307181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ROK 1054</a:t>
            </a:r>
            <a:endParaRPr lang="sk-SK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  • najvyšší hodnostári mali medzi sebou rozpory, ktoré vyústili do rozkolu v cirkvi;</a:t>
            </a:r>
          </a:p>
          <a:p>
            <a:pPr>
              <a:buNone/>
            </a:pPr>
            <a:r>
              <a:rPr lang="sk-SK" dirty="0" smtClean="0"/>
              <a:t>  • rozdelila sa na </a:t>
            </a: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západnú</a:t>
            </a:r>
            <a:r>
              <a:rPr lang="sk-SK" dirty="0" smtClean="0"/>
              <a:t> so sídlom v Ríme (katolícka cirkev), na čele s pápežom a na </a:t>
            </a: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východnú</a:t>
            </a:r>
            <a:r>
              <a:rPr lang="sk-SK" dirty="0" smtClean="0"/>
              <a:t>  (pravoslávna cirkev) so sídlom v Konštantínopole, na čele s byzantským cisárom (po dobytí mesta Turkami sa centrum presunulo do Moskvy);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novrat">
  <a:themeElements>
    <a:clrScheme name="Nadšeni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Sl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99</TotalTime>
  <Words>188</Words>
  <Application>Microsoft Office PowerPoint</Application>
  <PresentationFormat>Prezentácia na obrazovke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Slnovrat</vt:lpstr>
      <vt:lpstr>Si získalo európu</vt:lpstr>
      <vt:lpstr>Kresťanstvo</vt:lpstr>
      <vt:lpstr>Učenie o trojakom ľude</vt:lpstr>
      <vt:lpstr>Prezentácia programu PowerPoint</vt:lpstr>
      <vt:lpstr>Šľachta</vt:lpstr>
      <vt:lpstr>Duchovenstvo</vt:lpstr>
      <vt:lpstr>Poddaní</vt:lpstr>
      <vt:lpstr>Prezentácia programu PowerPoint</vt:lpstr>
      <vt:lpstr>ROK 1054</vt:lpstr>
      <vt:lpstr>Prezentácia programu PowerPoint</vt:lpstr>
      <vt:lpstr>Misia Konštantína a Metoda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 získalo európu</dc:title>
  <dc:creator>User</dc:creator>
  <cp:lastModifiedBy>Ucitel</cp:lastModifiedBy>
  <cp:revision>14</cp:revision>
  <dcterms:created xsi:type="dcterms:W3CDTF">2013-04-29T08:57:43Z</dcterms:created>
  <dcterms:modified xsi:type="dcterms:W3CDTF">2021-06-11T20:31:28Z</dcterms:modified>
</cp:coreProperties>
</file>