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56" r:id="rId2"/>
    <p:sldId id="262" r:id="rId3"/>
    <p:sldId id="261" r:id="rId4"/>
    <p:sldId id="259" r:id="rId5"/>
    <p:sldId id="260" r:id="rId6"/>
    <p:sldId id="263" r:id="rId7"/>
    <p:sldId id="265" r:id="rId8"/>
    <p:sldId id="280" r:id="rId9"/>
    <p:sldId id="267" r:id="rId10"/>
    <p:sldId id="268" r:id="rId11"/>
    <p:sldId id="278" r:id="rId12"/>
    <p:sldId id="271" r:id="rId13"/>
    <p:sldId id="284" r:id="rId14"/>
    <p:sldId id="273" r:id="rId15"/>
    <p:sldId id="282" r:id="rId16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53"/>
    <a:srgbClr val="FF0000"/>
    <a:srgbClr val="FF3300"/>
    <a:srgbClr val="996633"/>
    <a:srgbClr val="CC9900"/>
    <a:srgbClr val="AC0000"/>
    <a:srgbClr val="663300"/>
    <a:srgbClr val="006600"/>
    <a:srgbClr val="CC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48195-2F33-49CE-8A4C-149FE0E58682}" type="datetimeFigureOut">
              <a:rPr lang="cs-CZ" smtClean="0"/>
              <a:pPr/>
              <a:t>18.1.2021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EC25D-A867-4D73-B48A-335396C3205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663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EC25D-A867-4D73-B48A-335396C32055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B4BAF-B535-488B-A464-4F986DB57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C07CB-ABA4-45EC-B616-8876CA90D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9E457-BCB1-49D1-86A6-B7D90E10E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50B6AA-702F-4558-8C50-B9A75A63AE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761512-1A76-4477-9BD9-18F958178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D94A6F-CAA8-4187-882C-E43D15F8A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F3CC-2C51-4B1D-AF17-F51A4C527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3960D-CC38-4FED-9D92-C92B96B03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438C-8C7D-4E48-BA90-ED523FC3DA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77E3B-234C-4075-912A-E60A1884A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F2362-4E83-48D3-947D-B8217EC45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20E05-A40D-4DC7-B1FF-2BA54EE012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53A23-1CB6-4DCC-A6A2-0C4EA7E163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E1D03-0CA8-48A5-B6D3-AB20FF3B3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alphaModFix amt="55000"/>
            <a:lum/>
          </a:blip>
          <a:srcRect/>
          <a:tile tx="-1238250" ty="25400" sx="69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 predlohy nadpisov.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A09606-2807-40A9-AC60-F6D4269353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08000" y="285728"/>
            <a:ext cx="9001156" cy="110799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C00000"/>
              </a:gs>
              <a:gs pos="100000">
                <a:srgbClr val="FF0000"/>
              </a:gs>
            </a:gsLst>
            <a:lin ang="162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6600" b="1" cap="none" spc="0" dirty="0" err="1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Grécko</a:t>
            </a:r>
            <a:r>
              <a:rPr lang="cs-CZ" sz="6600" b="1" cap="none" spc="0" dirty="0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-</a:t>
            </a:r>
            <a:r>
              <a:rPr lang="cs-CZ" sz="6600" b="1" cap="none" spc="0" dirty="0" err="1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perzské</a:t>
            </a:r>
            <a:r>
              <a:rPr lang="cs-CZ" sz="6600" b="1" cap="none" spc="0" dirty="0" smtClean="0">
                <a:ln w="19050">
                  <a:solidFill>
                    <a:srgbClr val="6633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 vojny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" name="Obrázek 9" descr="72281-bigthumbn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191671"/>
            <a:ext cx="4000528" cy="3200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/>
          <a:srcRect l="51652" t="726" r="1565" b="45708"/>
          <a:stretch>
            <a:fillRect/>
          </a:stretch>
        </p:blipFill>
        <p:spPr bwMode="auto">
          <a:xfrm flipH="1">
            <a:off x="6408000" y="2214554"/>
            <a:ext cx="2572778" cy="319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Obrázek 23" descr="greeks.jpg"/>
          <p:cNvPicPr>
            <a:picLocks noChangeAspect="1"/>
          </p:cNvPicPr>
          <p:nvPr/>
        </p:nvPicPr>
        <p:blipFill>
          <a:blip r:embed="rId4" cstate="print"/>
          <a:srcRect r="59055" b="2036"/>
          <a:stretch>
            <a:fillRect/>
          </a:stretch>
        </p:blipFill>
        <p:spPr>
          <a:xfrm>
            <a:off x="214282" y="2214554"/>
            <a:ext cx="1785950" cy="31774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" name="Obrázek 24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3075"/>
          <a:stretch>
            <a:fillRect/>
          </a:stretch>
        </p:blipFill>
        <p:spPr>
          <a:xfrm rot="10800000" flipH="1">
            <a:off x="108000" y="5832000"/>
            <a:ext cx="1143008" cy="923722"/>
          </a:xfrm>
          <a:prstGeom prst="rect">
            <a:avLst/>
          </a:prstGeom>
        </p:spPr>
      </p:pic>
      <p:pic>
        <p:nvPicPr>
          <p:cNvPr id="26" name="Obrázek 25" descr="016-ancient-greek-mosaic-borders-1-corner-q85-375x307.jpg"/>
          <p:cNvPicPr>
            <a:picLocks noChangeAspect="1"/>
          </p:cNvPicPr>
          <p:nvPr/>
        </p:nvPicPr>
        <p:blipFill>
          <a:blip r:embed="rId6" cstate="print"/>
          <a:srcRect l="1259" t="1538" r="2518" b="3075"/>
          <a:stretch>
            <a:fillRect/>
          </a:stretch>
        </p:blipFill>
        <p:spPr>
          <a:xfrm rot="10800000">
            <a:off x="7884000" y="5832000"/>
            <a:ext cx="1143008" cy="927609"/>
          </a:xfrm>
          <a:prstGeom prst="rect">
            <a:avLst/>
          </a:prstGeom>
        </p:spPr>
      </p:pic>
      <p:pic>
        <p:nvPicPr>
          <p:cNvPr id="28" name="Obrázek 27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1224000" y="6372000"/>
            <a:ext cx="1143008" cy="357895"/>
          </a:xfrm>
          <a:prstGeom prst="rect">
            <a:avLst/>
          </a:prstGeom>
        </p:spPr>
      </p:pic>
      <p:pic>
        <p:nvPicPr>
          <p:cNvPr id="33" name="Obrázek 32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2357422" y="6372000"/>
            <a:ext cx="1143008" cy="357895"/>
          </a:xfrm>
          <a:prstGeom prst="rect">
            <a:avLst/>
          </a:prstGeom>
        </p:spPr>
      </p:pic>
      <p:pic>
        <p:nvPicPr>
          <p:cNvPr id="34" name="Obrázek 33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3500430" y="6372000"/>
            <a:ext cx="1143008" cy="357895"/>
          </a:xfrm>
          <a:prstGeom prst="rect">
            <a:avLst/>
          </a:prstGeom>
        </p:spPr>
      </p:pic>
      <p:pic>
        <p:nvPicPr>
          <p:cNvPr id="35" name="Obrázek 34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4643438" y="6372000"/>
            <a:ext cx="1143008" cy="357895"/>
          </a:xfrm>
          <a:prstGeom prst="rect">
            <a:avLst/>
          </a:prstGeom>
        </p:spPr>
      </p:pic>
      <p:pic>
        <p:nvPicPr>
          <p:cNvPr id="36" name="Obrázek 35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5786446" y="6372000"/>
            <a:ext cx="1143008" cy="357895"/>
          </a:xfrm>
          <a:prstGeom prst="rect">
            <a:avLst/>
          </a:prstGeom>
        </p:spPr>
      </p:pic>
      <p:pic>
        <p:nvPicPr>
          <p:cNvPr id="37" name="Obrázek 36" descr="016-ancient-greek-mosaic-borders-1-corner-q85-375x307.jpg"/>
          <p:cNvPicPr>
            <a:picLocks noChangeAspect="1"/>
          </p:cNvPicPr>
          <p:nvPr/>
        </p:nvPicPr>
        <p:blipFill>
          <a:blip r:embed="rId5" cstate="print"/>
          <a:srcRect l="1259" t="1538" r="2518" b="61505"/>
          <a:stretch>
            <a:fillRect/>
          </a:stretch>
        </p:blipFill>
        <p:spPr>
          <a:xfrm flipH="1">
            <a:off x="6912000" y="6372000"/>
            <a:ext cx="1143008" cy="357895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3000364" y="5534561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5. st. </a:t>
            </a:r>
            <a:r>
              <a:rPr lang="cs-CZ" sz="4000" b="1" dirty="0" err="1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pred</a:t>
            </a:r>
            <a:r>
              <a:rPr lang="cs-CZ" sz="4000" b="1" dirty="0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 </a:t>
            </a:r>
            <a:r>
              <a:rPr lang="cs-CZ" sz="4000" b="1" dirty="0" err="1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Kr</a:t>
            </a:r>
            <a:r>
              <a:rPr lang="cs-CZ" sz="4000" b="1" dirty="0" smtClean="0">
                <a:ln w="19050">
                  <a:noFill/>
                  <a:prstDash val="solid"/>
                </a:ln>
                <a:solidFill>
                  <a:srgbClr val="CC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itchFamily="66" charset="0"/>
              </a:rPr>
              <a:t>.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hermopylae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99886"/>
            <a:ext cx="7286676" cy="5475416"/>
          </a:xfr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" name="Elipsa 13"/>
          <p:cNvSpPr/>
          <p:nvPr/>
        </p:nvSpPr>
        <p:spPr>
          <a:xfrm>
            <a:off x="1071538" y="828000"/>
            <a:ext cx="2236724" cy="2286016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5" name="Přímá spojovací šipka 24"/>
          <p:cNvCxnSpPr/>
          <p:nvPr/>
        </p:nvCxnSpPr>
        <p:spPr>
          <a:xfrm>
            <a:off x="1357290" y="1500174"/>
            <a:ext cx="1214446" cy="285752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med" len="lg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thermopylae_ancient_coastline_large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0" y="72000"/>
            <a:ext cx="8964000" cy="670560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5214942" y="214290"/>
            <a:ext cx="366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Termopylský priesmyk dnes</a:t>
            </a:r>
            <a:endParaRPr lang="sk-SK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143636" y="2214554"/>
            <a:ext cx="2667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Pobrežie mora </a:t>
            </a:r>
          </a:p>
          <a:p>
            <a:pPr algn="ctr"/>
            <a:r>
              <a:rPr lang="sk-SK" dirty="0" smtClean="0"/>
              <a:t>v roku 480 pred Kr.</a:t>
            </a:r>
            <a:endParaRPr lang="sk-SK" dirty="0"/>
          </a:p>
        </p:txBody>
      </p:sp>
      <p:sp>
        <p:nvSpPr>
          <p:cNvPr id="9" name="Oblouk 8"/>
          <p:cNvSpPr/>
          <p:nvPr/>
        </p:nvSpPr>
        <p:spPr>
          <a:xfrm rot="11293786">
            <a:off x="7383863" y="3425054"/>
            <a:ext cx="2286016" cy="511013"/>
          </a:xfrm>
          <a:prstGeom prst="arc">
            <a:avLst>
              <a:gd name="adj1" fmla="val 11890672"/>
              <a:gd name="adj2" fmla="val 9102799"/>
            </a:avLst>
          </a:prstGeom>
          <a:ln w="1111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C00000"/>
            </a:gs>
            <a:gs pos="100000">
              <a:srgbClr val="FF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000" y="285728"/>
            <a:ext cx="7643866" cy="21431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sk-SK" sz="2400" dirty="0" smtClean="0"/>
              <a:t>Na bojisku po vojne postavili pomník s nápisom:</a:t>
            </a:r>
          </a:p>
          <a:p>
            <a:pPr algn="ctr">
              <a:buNone/>
            </a:pPr>
            <a:r>
              <a:rPr lang="sk-SK" dirty="0" smtClean="0"/>
              <a:t>„A ty pútnik, zvestuj </a:t>
            </a:r>
            <a:r>
              <a:rPr lang="sk-SK" dirty="0" err="1" smtClean="0"/>
              <a:t>Lakedaimonským</a:t>
            </a:r>
            <a:r>
              <a:rPr lang="sk-SK" dirty="0" smtClean="0"/>
              <a:t> (Sparťanom), že my tu mŕtvi ležíme,       ako zákony kázali nám.“</a:t>
            </a:r>
            <a:endParaRPr lang="sk-SK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6" name="Obrázek 5" descr="SMG_King_Leonid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7676886" cy="405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6632"/>
            <a:ext cx="8286808" cy="158417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4800" i="1" dirty="0" smtClean="0">
                <a:solidFill>
                  <a:srgbClr val="FF3300"/>
                </a:solidFill>
              </a:rPr>
              <a:t>Námorná bitka </a:t>
            </a:r>
            <a:r>
              <a:rPr lang="sk-SK" sz="4800" i="1" dirty="0">
                <a:solidFill>
                  <a:srgbClr val="FF3300"/>
                </a:solidFill>
              </a:rPr>
              <a:t>pri </a:t>
            </a:r>
            <a:r>
              <a:rPr lang="sk-SK" sz="4800" i="1" dirty="0" err="1" smtClean="0">
                <a:solidFill>
                  <a:srgbClr val="FF3300"/>
                </a:solidFill>
              </a:rPr>
              <a:t>Salamíne</a:t>
            </a:r>
            <a:r>
              <a:rPr lang="sk-SK" sz="4800" i="1" dirty="0" smtClean="0">
                <a:solidFill>
                  <a:srgbClr val="FF3300"/>
                </a:solidFill>
              </a:rPr>
              <a:t> –     r. 480 pred Kristom</a:t>
            </a:r>
            <a:endParaRPr lang="sk-SK" sz="4800" i="1" dirty="0">
              <a:solidFill>
                <a:srgbClr val="FF33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106" y="1844824"/>
            <a:ext cx="8205788" cy="4786346"/>
          </a:xfrm>
          <a:solidFill>
            <a:srgbClr val="FF0000">
              <a:alpha val="50000"/>
            </a:srgbClr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k-SK" sz="3000" b="1" i="1" dirty="0" smtClean="0">
                <a:solidFill>
                  <a:schemeClr val="bg1"/>
                </a:solidFill>
              </a:rPr>
              <a:t>    Perzia</a:t>
            </a:r>
            <a:r>
              <a:rPr lang="sk-SK" sz="2400" b="1" i="1" dirty="0" smtClean="0">
                <a:solidFill>
                  <a:schemeClr val="bg1"/>
                </a:solidFill>
              </a:rPr>
              <a:t> </a:t>
            </a:r>
            <a:r>
              <a:rPr lang="sk-SK" sz="2400" b="1" i="1" dirty="0" smtClean="0"/>
              <a:t>                                                                     </a:t>
            </a:r>
            <a:r>
              <a:rPr lang="sk-SK" sz="3000" b="1" i="1" dirty="0" smtClean="0">
                <a:solidFill>
                  <a:schemeClr val="bg1"/>
                </a:solidFill>
              </a:rPr>
              <a:t>Atény</a:t>
            </a:r>
            <a:endParaRPr lang="sk-SK" sz="3000" b="1" i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3000" b="1" i="1" dirty="0" smtClean="0">
              <a:solidFill>
                <a:srgbClr val="CC6600"/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endParaRPr lang="sk-SK" sz="3000" b="1" i="1" dirty="0">
              <a:solidFill>
                <a:srgbClr val="CC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b="1" i="1" dirty="0" smtClean="0"/>
              <a:t>  XERXES  I</a:t>
            </a:r>
            <a:r>
              <a:rPr lang="sk-SK" b="1" i="1" dirty="0"/>
              <a:t>.</a:t>
            </a:r>
            <a:r>
              <a:rPr lang="sk-SK" sz="2400" b="1" i="1" dirty="0"/>
              <a:t>                                   </a:t>
            </a:r>
            <a:r>
              <a:rPr lang="sk-SK" sz="2400" b="1" i="1" dirty="0" smtClean="0"/>
              <a:t>   </a:t>
            </a:r>
            <a:r>
              <a:rPr lang="sk-SK" b="1" i="1" dirty="0" smtClean="0"/>
              <a:t>TEMISTOKLES</a:t>
            </a:r>
            <a:endParaRPr lang="sk-SK" b="1" i="1" dirty="0"/>
          </a:p>
          <a:p>
            <a:pPr>
              <a:lnSpc>
                <a:spcPct val="90000"/>
              </a:lnSpc>
              <a:buFontTx/>
              <a:buNone/>
            </a:pPr>
            <a:endParaRPr lang="sk-SK" b="1" i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sz="3000" b="1" i="1" dirty="0" smtClean="0"/>
              <a:t>Atény </a:t>
            </a:r>
            <a:r>
              <a:rPr lang="sk-SK" sz="3000" b="1" i="1" dirty="0"/>
              <a:t>Peržanov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sz="3000" b="1" i="1" dirty="0"/>
              <a:t>definitívne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sz="3000" b="1" i="1" dirty="0" smtClean="0"/>
              <a:t>porazili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sk-SK" sz="1400" b="1" i="1" dirty="0" smtClean="0"/>
              <a:t>(Peržania stratili 200 - 300 lodí)</a:t>
            </a:r>
            <a:endParaRPr lang="sk-SK" sz="1400" b="1" i="1" dirty="0"/>
          </a:p>
          <a:p>
            <a:pPr>
              <a:lnSpc>
                <a:spcPct val="90000"/>
              </a:lnSpc>
              <a:buNone/>
            </a:pPr>
            <a:endParaRPr lang="sk-SK" sz="2400" dirty="0"/>
          </a:p>
          <a:p>
            <a:pPr>
              <a:lnSpc>
                <a:spcPct val="90000"/>
              </a:lnSpc>
            </a:pPr>
            <a:endParaRPr lang="sk-SK" sz="2400" dirty="0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3492500" y="3284538"/>
            <a:ext cx="1873250" cy="720725"/>
          </a:xfrm>
          <a:prstGeom prst="roundRect">
            <a:avLst>
              <a:gd name="adj" fmla="val 50000"/>
            </a:avLst>
          </a:prstGeom>
          <a:solidFill>
            <a:srgbClr val="FF0000">
              <a:alpha val="86000"/>
            </a:srgbClr>
          </a:solidFill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b="1" dirty="0">
                <a:solidFill>
                  <a:srgbClr val="FFA953"/>
                </a:solidFill>
                <a:latin typeface="Palatino Linotype" pitchFamily="18" charset="0"/>
              </a:rPr>
              <a:t>VÝSLEDOK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571736" y="200024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40971" name="AutoShape 11"/>
          <p:cNvSpPr>
            <a:spLocks noChangeArrowheads="1"/>
          </p:cNvSpPr>
          <p:nvPr/>
        </p:nvSpPr>
        <p:spPr bwMode="auto">
          <a:xfrm rot="10800000">
            <a:off x="5715008" y="2000240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1" name="Obrázek 10" descr="1197149921483170476zeimusu_Crossed_sword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967693"/>
            <a:ext cx="928694" cy="928694"/>
          </a:xfrm>
          <a:prstGeom prst="rect">
            <a:avLst/>
          </a:prstGeom>
        </p:spPr>
      </p:pic>
      <p:pic>
        <p:nvPicPr>
          <p:cNvPr id="12" name="Obrázek 11" descr="Xerxes_I,_the_Great,_King_of_Persia.jpg"/>
          <p:cNvPicPr>
            <a:picLocks noChangeAspect="1"/>
          </p:cNvPicPr>
          <p:nvPr/>
        </p:nvPicPr>
        <p:blipFill>
          <a:blip r:embed="rId3" cstate="print"/>
          <a:srcRect l="2520" t="1601" r="1890" b="2135"/>
          <a:stretch>
            <a:fillRect/>
          </a:stretch>
        </p:blipFill>
        <p:spPr>
          <a:xfrm>
            <a:off x="724094" y="3861048"/>
            <a:ext cx="2214578" cy="26315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6527" y="3920244"/>
            <a:ext cx="1995486" cy="25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10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  <p:bldP spid="40967" grpId="0" animBg="1"/>
      <p:bldP spid="40970" grpId="0" animBg="1"/>
      <p:bldP spid="409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800200"/>
          </a:xfrm>
          <a:solidFill>
            <a:srgbClr val="FFA953"/>
          </a:solidFill>
        </p:spPr>
        <p:txBody>
          <a:bodyPr/>
          <a:lstStyle/>
          <a:p>
            <a:r>
              <a:rPr lang="sk-SK" sz="5400" b="1" i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BITKA PRI  PLATAJÁCH -  r. 479 pred Kristom</a:t>
            </a:r>
            <a:endParaRPr lang="sk-SK" sz="5400" b="1" i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888432"/>
          </a:xfrm>
          <a:solidFill>
            <a:srgbClr val="FFC000"/>
          </a:solidFill>
        </p:spPr>
        <p:txBody>
          <a:bodyPr/>
          <a:lstStyle/>
          <a:p>
            <a:endParaRPr lang="sk-SK" dirty="0" smtClean="0"/>
          </a:p>
          <a:p>
            <a:pPr algn="just"/>
            <a:r>
              <a:rPr lang="sk-SK" sz="3600" b="1" dirty="0" smtClean="0"/>
              <a:t>Veľké víťazstvo Grékov.</a:t>
            </a:r>
          </a:p>
          <a:p>
            <a:pPr algn="just"/>
            <a:r>
              <a:rPr lang="sk-SK" sz="3600" b="1" dirty="0" smtClean="0"/>
              <a:t>Napriek tomu sa podarilo </a:t>
            </a:r>
            <a:r>
              <a:rPr lang="sk-SK" sz="3600" b="1" dirty="0"/>
              <a:t>P</a:t>
            </a:r>
            <a:r>
              <a:rPr lang="sk-SK" sz="3600" b="1" dirty="0" smtClean="0"/>
              <a:t>eržanom spustošiť a vyplieniť Atény.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0695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33375"/>
            <a:ext cx="8674130" cy="1143000"/>
          </a:xfrm>
        </p:spPr>
        <p:txBody>
          <a:bodyPr/>
          <a:lstStyle/>
          <a:p>
            <a:r>
              <a:rPr lang="sk-SK" i="1" dirty="0">
                <a:solidFill>
                  <a:srgbClr val="FF0000"/>
                </a:solidFill>
                <a:latin typeface="+mn-lt"/>
              </a:rPr>
              <a:t>Výsledok </a:t>
            </a:r>
            <a:r>
              <a:rPr lang="sk-SK" i="1" dirty="0" smtClean="0">
                <a:solidFill>
                  <a:srgbClr val="FF0000"/>
                </a:solidFill>
                <a:latin typeface="+mn-lt"/>
              </a:rPr>
              <a:t>vojen</a:t>
            </a:r>
            <a:endParaRPr lang="sk-SK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991475" cy="4786346"/>
          </a:xfrm>
        </p:spPr>
        <p:txBody>
          <a:bodyPr/>
          <a:lstStyle/>
          <a:p>
            <a:r>
              <a:rPr lang="sk-SK" i="1" u="sng" dirty="0" smtClean="0">
                <a:solidFill>
                  <a:schemeClr val="bg1"/>
                </a:solidFill>
              </a:rPr>
              <a:t>Perzia bola </a:t>
            </a:r>
            <a:r>
              <a:rPr lang="sk-SK" i="1" u="sng" dirty="0">
                <a:solidFill>
                  <a:schemeClr val="bg1"/>
                </a:solidFill>
              </a:rPr>
              <a:t>porazená</a:t>
            </a:r>
            <a:r>
              <a:rPr lang="sk-SK" i="1" dirty="0">
                <a:solidFill>
                  <a:schemeClr val="bg1"/>
                </a:solidFill>
              </a:rPr>
              <a:t> – musela uznať nezávislosť maloázijských gréckych </a:t>
            </a:r>
            <a:r>
              <a:rPr lang="sk-SK" i="1" dirty="0" smtClean="0">
                <a:solidFill>
                  <a:schemeClr val="bg1"/>
                </a:solidFill>
              </a:rPr>
              <a:t>miest</a:t>
            </a:r>
          </a:p>
          <a:p>
            <a:endParaRPr lang="sk-SK" i="1" dirty="0" smtClean="0">
              <a:solidFill>
                <a:schemeClr val="bg1"/>
              </a:solidFill>
            </a:endParaRPr>
          </a:p>
          <a:p>
            <a:r>
              <a:rPr lang="sk-SK" i="1" dirty="0" smtClean="0">
                <a:solidFill>
                  <a:schemeClr val="bg1"/>
                </a:solidFill>
              </a:rPr>
              <a:t>celé Grécko bolo oslobodené </a:t>
            </a:r>
            <a:endParaRPr lang="sk-SK" i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i="1" dirty="0">
              <a:solidFill>
                <a:schemeClr val="bg1"/>
              </a:solidFill>
            </a:endParaRPr>
          </a:p>
          <a:p>
            <a:r>
              <a:rPr lang="sk-SK" i="1" dirty="0" smtClean="0">
                <a:solidFill>
                  <a:schemeClr val="bg1"/>
                </a:solidFill>
              </a:rPr>
              <a:t>vznik Aténskeho námorného spolku</a:t>
            </a:r>
            <a:endParaRPr lang="sk-SK" i="1" dirty="0">
              <a:solidFill>
                <a:schemeClr val="bg1"/>
              </a:solidFill>
            </a:endParaRPr>
          </a:p>
          <a:p>
            <a:endParaRPr lang="sk-SK" i="1" dirty="0"/>
          </a:p>
          <a:p>
            <a:r>
              <a:rPr lang="sk-SK" i="1" dirty="0">
                <a:solidFill>
                  <a:schemeClr val="bg1"/>
                </a:solidFill>
              </a:rPr>
              <a:t>r</a:t>
            </a:r>
            <a:r>
              <a:rPr lang="sk-SK" i="1" dirty="0" smtClean="0">
                <a:solidFill>
                  <a:schemeClr val="bg1"/>
                </a:solidFill>
              </a:rPr>
              <a:t>. </a:t>
            </a:r>
            <a:r>
              <a:rPr lang="sk-SK" b="1" i="1" dirty="0">
                <a:solidFill>
                  <a:srgbClr val="FF0000"/>
                </a:solidFill>
              </a:rPr>
              <a:t>449 pred Kr.</a:t>
            </a:r>
            <a:r>
              <a:rPr lang="sk-SK" i="1" dirty="0"/>
              <a:t> </a:t>
            </a:r>
            <a:r>
              <a:rPr lang="sk-SK" i="1" dirty="0">
                <a:solidFill>
                  <a:schemeClr val="bg1"/>
                </a:solidFill>
              </a:rPr>
              <a:t>– uzavretý </a:t>
            </a:r>
            <a:r>
              <a:rPr lang="sk-SK" b="1" i="1" dirty="0" err="1" smtClean="0">
                <a:solidFill>
                  <a:srgbClr val="FF0000"/>
                </a:solidFill>
              </a:rPr>
              <a:t>Kalliov</a:t>
            </a:r>
            <a:r>
              <a:rPr lang="sk-SK" b="1" i="1" dirty="0" smtClean="0">
                <a:solidFill>
                  <a:srgbClr val="FF0000"/>
                </a:solidFill>
              </a:rPr>
              <a:t> mier</a:t>
            </a:r>
            <a:endParaRPr lang="sk-SK" b="1" i="1" dirty="0">
              <a:solidFill>
                <a:srgbClr val="FF0000"/>
              </a:solidFill>
            </a:endParaRPr>
          </a:p>
          <a:p>
            <a:endParaRPr lang="sk-SK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uiExpand="1" build="p"/>
      <p:bldP spid="45059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64294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400" u="sng" dirty="0" smtClean="0">
                <a:solidFill>
                  <a:schemeClr val="bg1"/>
                </a:solidFill>
              </a:rPr>
              <a:t>Grécko-perzské vojny</a:t>
            </a:r>
            <a:endParaRPr lang="sk-SK" sz="2400" u="sng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571480"/>
            <a:ext cx="8029604" cy="61436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k-SK" sz="1800" dirty="0" smtClean="0">
                <a:solidFill>
                  <a:srgbClr val="FF0000"/>
                </a:solidFill>
              </a:rPr>
              <a:t>Perzská ríša</a:t>
            </a:r>
            <a:r>
              <a:rPr lang="sk-SK" sz="1800" dirty="0" smtClean="0">
                <a:solidFill>
                  <a:schemeClr val="bg1"/>
                </a:solidFill>
              </a:rPr>
              <a:t>  -  mocný štátny útvar</a:t>
            </a:r>
          </a:p>
          <a:p>
            <a:pPr>
              <a:spcBef>
                <a:spcPts val="0"/>
              </a:spcBef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 - vznikla v 6. storočí pred Kr.</a:t>
            </a:r>
          </a:p>
          <a:p>
            <a:pPr>
              <a:spcBef>
                <a:spcPts val="0"/>
              </a:spcBef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 - začala si podmaňovať </a:t>
            </a:r>
            <a:r>
              <a:rPr lang="sk-SK" sz="1800" dirty="0" smtClean="0">
                <a:solidFill>
                  <a:srgbClr val="FF0000"/>
                </a:solidFill>
              </a:rPr>
              <a:t>grécke mestá v Malej Ázii</a:t>
            </a:r>
          </a:p>
          <a:p>
            <a:r>
              <a:rPr lang="sk-SK" sz="1800" dirty="0" smtClean="0">
                <a:solidFill>
                  <a:schemeClr val="bg1"/>
                </a:solidFill>
              </a:rPr>
              <a:t>Vzájomné nepriateľstvo vyvrcholilo v tzv. </a:t>
            </a:r>
            <a:r>
              <a:rPr lang="sk-SK" sz="1800" dirty="0" smtClean="0">
                <a:solidFill>
                  <a:srgbClr val="FF0000"/>
                </a:solidFill>
              </a:rPr>
              <a:t>grécko-perzských vojnách</a:t>
            </a:r>
          </a:p>
          <a:p>
            <a:r>
              <a:rPr lang="sk-SK" sz="1800" dirty="0" smtClean="0">
                <a:solidFill>
                  <a:schemeClr val="bg1"/>
                </a:solidFill>
              </a:rPr>
              <a:t>Významné bitky:</a:t>
            </a:r>
          </a:p>
          <a:p>
            <a:pPr>
              <a:buFont typeface="+mj-lt"/>
              <a:buAutoNum type="arabicParenR"/>
            </a:pPr>
            <a:r>
              <a:rPr lang="sk-SK" sz="1800" dirty="0" smtClean="0">
                <a:solidFill>
                  <a:schemeClr val="bg1"/>
                </a:solidFill>
              </a:rPr>
              <a:t>490</a:t>
            </a:r>
            <a:r>
              <a:rPr lang="sk-SK" sz="1800" dirty="0" smtClean="0">
                <a:solidFill>
                  <a:srgbClr val="FF0000"/>
                </a:solidFill>
              </a:rPr>
              <a:t> </a:t>
            </a:r>
            <a:r>
              <a:rPr lang="sk-SK" sz="1800" dirty="0" smtClean="0">
                <a:solidFill>
                  <a:schemeClr val="bg1"/>
                </a:solidFill>
              </a:rPr>
              <a:t>pred Kr.  – bitka </a:t>
            </a:r>
            <a:r>
              <a:rPr lang="sk-SK" sz="1800" dirty="0" smtClean="0">
                <a:solidFill>
                  <a:srgbClr val="FF0000"/>
                </a:solidFill>
              </a:rPr>
              <a:t>pri Maratóne</a:t>
            </a:r>
          </a:p>
          <a:p>
            <a:pPr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                             </a:t>
            </a:r>
            <a:r>
              <a:rPr lang="sk-SK" sz="1800" dirty="0" smtClean="0">
                <a:solidFill>
                  <a:schemeClr val="bg1"/>
                </a:solidFill>
              </a:rPr>
              <a:t>- (</a:t>
            </a:r>
            <a:r>
              <a:rPr lang="sk-SK" sz="1800" dirty="0" err="1" smtClean="0">
                <a:solidFill>
                  <a:schemeClr val="bg1"/>
                </a:solidFill>
              </a:rPr>
              <a:t>Miltiadés</a:t>
            </a:r>
            <a:r>
              <a:rPr lang="sk-SK" sz="1800" dirty="0" smtClean="0">
                <a:solidFill>
                  <a:schemeClr val="bg1"/>
                </a:solidFill>
              </a:rPr>
              <a:t> x </a:t>
            </a:r>
            <a:r>
              <a:rPr lang="sk-SK" sz="1800" dirty="0" err="1" smtClean="0">
                <a:solidFill>
                  <a:schemeClr val="bg1"/>
                </a:solidFill>
              </a:rPr>
              <a:t>Dáreios</a:t>
            </a:r>
            <a:r>
              <a:rPr lang="sk-SK" sz="1800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- zvíťazili Gréci</a:t>
            </a:r>
          </a:p>
          <a:p>
            <a:pPr>
              <a:buFont typeface="+mj-lt"/>
              <a:buAutoNum type="arabicParenR" startAt="2"/>
            </a:pPr>
            <a:r>
              <a:rPr lang="sk-SK" sz="1800" dirty="0" smtClean="0">
                <a:solidFill>
                  <a:schemeClr val="bg1"/>
                </a:solidFill>
              </a:rPr>
              <a:t>480 pred Kr.  – bitka </a:t>
            </a:r>
            <a:r>
              <a:rPr lang="sk-SK" sz="1800" dirty="0" smtClean="0">
                <a:solidFill>
                  <a:srgbClr val="FF0000"/>
                </a:solidFill>
              </a:rPr>
              <a:t>pri Termopylách</a:t>
            </a:r>
          </a:p>
          <a:p>
            <a:pPr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                             </a:t>
            </a:r>
            <a:r>
              <a:rPr lang="sk-SK" sz="1800" dirty="0" smtClean="0">
                <a:solidFill>
                  <a:schemeClr val="bg1"/>
                </a:solidFill>
              </a:rPr>
              <a:t>- (</a:t>
            </a:r>
            <a:r>
              <a:rPr lang="sk-SK" sz="1800" dirty="0" err="1" smtClean="0">
                <a:solidFill>
                  <a:schemeClr val="bg1"/>
                </a:solidFill>
              </a:rPr>
              <a:t>Leonidas</a:t>
            </a:r>
            <a:r>
              <a:rPr lang="sk-SK" sz="1800" dirty="0" smtClean="0">
                <a:solidFill>
                  <a:schemeClr val="bg1"/>
                </a:solidFill>
              </a:rPr>
              <a:t> x Xerxes)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- zvíťazili Peržania</a:t>
            </a:r>
          </a:p>
          <a:p>
            <a:pPr>
              <a:buFont typeface="+mj-lt"/>
              <a:buAutoNum type="arabicParenR" startAt="3"/>
            </a:pPr>
            <a:r>
              <a:rPr lang="sk-SK" sz="1800" dirty="0" smtClean="0">
                <a:solidFill>
                  <a:schemeClr val="bg1"/>
                </a:solidFill>
              </a:rPr>
              <a:t>480 pred Kr.  - námorná bitka pri </a:t>
            </a:r>
            <a:r>
              <a:rPr lang="sk-SK" sz="1800" dirty="0" err="1" smtClean="0">
                <a:solidFill>
                  <a:srgbClr val="FF0000"/>
                </a:solidFill>
              </a:rPr>
              <a:t>Salamíne</a:t>
            </a:r>
            <a:endParaRPr lang="sk-SK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k-SK" sz="1800" dirty="0" smtClean="0">
                <a:solidFill>
                  <a:srgbClr val="FF0000"/>
                </a:solidFill>
              </a:rPr>
              <a:t>                             </a:t>
            </a:r>
            <a:r>
              <a:rPr lang="sk-SK" sz="1800" dirty="0" smtClean="0">
                <a:solidFill>
                  <a:schemeClr val="bg1"/>
                </a:solidFill>
              </a:rPr>
              <a:t>- (</a:t>
            </a:r>
            <a:r>
              <a:rPr lang="sk-SK" sz="1800" dirty="0" err="1" smtClean="0">
                <a:solidFill>
                  <a:schemeClr val="bg1"/>
                </a:solidFill>
              </a:rPr>
              <a:t>Themistokles</a:t>
            </a:r>
            <a:r>
              <a:rPr lang="sk-SK" sz="1800" dirty="0" smtClean="0">
                <a:solidFill>
                  <a:schemeClr val="bg1"/>
                </a:solidFill>
              </a:rPr>
              <a:t> x Xerxes)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- zvíťazili Gréci</a:t>
            </a:r>
          </a:p>
          <a:p>
            <a:pPr>
              <a:buAutoNum type="arabicParenR" startAt="4"/>
            </a:pPr>
            <a:r>
              <a:rPr lang="sk-SK" sz="1800" dirty="0" smtClean="0">
                <a:solidFill>
                  <a:schemeClr val="bg1"/>
                </a:solidFill>
              </a:rPr>
              <a:t>479 pred Kr.  -  bitka pri </a:t>
            </a:r>
            <a:r>
              <a:rPr lang="sk-SK" sz="1800" dirty="0" err="1" smtClean="0">
                <a:solidFill>
                  <a:srgbClr val="FF0000"/>
                </a:solidFill>
              </a:rPr>
              <a:t>Platajách</a:t>
            </a:r>
            <a:r>
              <a:rPr lang="sk-SK" sz="1800" dirty="0" smtClean="0">
                <a:solidFill>
                  <a:schemeClr val="bg1"/>
                </a:solidFill>
              </a:rPr>
              <a:t>      </a:t>
            </a:r>
          </a:p>
          <a:p>
            <a:pPr>
              <a:buNone/>
            </a:pPr>
            <a:r>
              <a:rPr lang="sk-SK" sz="1800" dirty="0" smtClean="0">
                <a:solidFill>
                  <a:schemeClr val="bg1"/>
                </a:solidFill>
              </a:rPr>
              <a:t>                             - veľké víťazstvo Grékov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sk-SK" sz="1800" dirty="0" smtClean="0">
                <a:solidFill>
                  <a:schemeClr val="bg1"/>
                </a:solidFill>
              </a:rPr>
              <a:t>Výsledok vojen:</a:t>
            </a:r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sk-SK" sz="1800" dirty="0" smtClean="0">
                <a:solidFill>
                  <a:schemeClr val="bg1"/>
                </a:solidFill>
              </a:rPr>
              <a:t>Peržania boli </a:t>
            </a:r>
            <a:r>
              <a:rPr lang="sk-SK" sz="1800" dirty="0" smtClean="0">
                <a:solidFill>
                  <a:srgbClr val="FF0000"/>
                </a:solidFill>
              </a:rPr>
              <a:t>porazení</a:t>
            </a:r>
            <a:r>
              <a:rPr lang="sk-SK" sz="1800" dirty="0" smtClean="0">
                <a:solidFill>
                  <a:schemeClr val="bg1"/>
                </a:solidFill>
              </a:rPr>
              <a:t> a definitívne </a:t>
            </a:r>
            <a:r>
              <a:rPr lang="sk-SK" sz="1800" dirty="0" smtClean="0">
                <a:solidFill>
                  <a:srgbClr val="FF0000"/>
                </a:solidFill>
              </a:rPr>
              <a:t>vyhnaní z </a:t>
            </a:r>
            <a:r>
              <a:rPr lang="sk-SK" sz="1800" dirty="0" smtClean="0">
                <a:solidFill>
                  <a:srgbClr val="FF0000"/>
                </a:solidFill>
              </a:rPr>
              <a:t>Grécka. </a:t>
            </a:r>
            <a:endParaRPr lang="sk-SK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arenR"/>
            </a:pPr>
            <a:r>
              <a:rPr lang="sk-SK" sz="1800" dirty="0" smtClean="0">
                <a:solidFill>
                  <a:schemeClr val="bg1"/>
                </a:solidFill>
              </a:rPr>
              <a:t>Prestali ohrozovať grécke mestá v Malej </a:t>
            </a:r>
            <a:r>
              <a:rPr lang="sk-SK" sz="1800" dirty="0" smtClean="0">
                <a:solidFill>
                  <a:schemeClr val="bg1"/>
                </a:solidFill>
              </a:rPr>
              <a:t>Ázii.            </a:t>
            </a:r>
            <a:endParaRPr lang="sk-SK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6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arenR"/>
            </a:pPr>
            <a:endParaRPr lang="sk-SK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sk-SK" sz="1400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zápis do zošita</a:t>
            </a:r>
            <a:endParaRPr lang="sk-SK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3810000" cy="6138809"/>
          </a:xfrm>
          <a:prstGeom prst="roundRect">
            <a:avLst>
              <a:gd name="adj" fmla="val 1086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600" dirty="0" smtClean="0"/>
              <a:t>Bol to vojnový konflikt medzi Perziou a Gréckom</a:t>
            </a:r>
          </a:p>
          <a:p>
            <a:endParaRPr lang="sk-SK" sz="2600" dirty="0" smtClean="0"/>
          </a:p>
          <a:p>
            <a:r>
              <a:rPr lang="sk-SK" sz="2600" dirty="0" smtClean="0">
                <a:solidFill>
                  <a:srgbClr val="FFFF00"/>
                </a:solidFill>
              </a:rPr>
              <a:t>Perzia</a:t>
            </a:r>
            <a:r>
              <a:rPr lang="sk-SK" sz="2600" dirty="0" smtClean="0"/>
              <a:t> – kedysi mocná svetová ríša, ktorá vznikla v 6. storočí pred Kr</a:t>
            </a:r>
            <a:r>
              <a:rPr lang="sk-SK" sz="2600" dirty="0" smtClean="0"/>
              <a:t>. </a:t>
            </a:r>
            <a:r>
              <a:rPr lang="sk-SK" sz="2600" dirty="0" smtClean="0"/>
              <a:t>s centrom na území dnešného Iránu</a:t>
            </a:r>
          </a:p>
          <a:p>
            <a:endParaRPr lang="sk-SK" sz="2600" dirty="0" smtClean="0"/>
          </a:p>
          <a:p>
            <a:r>
              <a:rPr lang="sk-SK" sz="2600" dirty="0" smtClean="0"/>
              <a:t>O vojne nám zanechal správy grécky historik </a:t>
            </a:r>
            <a:r>
              <a:rPr lang="sk-SK" sz="2600" dirty="0" err="1" smtClean="0">
                <a:solidFill>
                  <a:srgbClr val="FFFF00"/>
                </a:solidFill>
              </a:rPr>
              <a:t>Herodotos</a:t>
            </a:r>
            <a:endParaRPr lang="sk-SK" sz="2600" dirty="0">
              <a:solidFill>
                <a:srgbClr val="FFFF00"/>
              </a:solidFill>
            </a:endParaRPr>
          </a:p>
        </p:txBody>
      </p:sp>
      <p:pic>
        <p:nvPicPr>
          <p:cNvPr id="12" name="Zástupný symbol pro obsah 11" descr="greek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728"/>
            <a:ext cx="4051810" cy="3012884"/>
          </a:xfrm>
          <a:prstGeom prst="roundRect">
            <a:avLst>
              <a:gd name="adj" fmla="val 418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ázek 4" descr="persianwarrior.jpg"/>
          <p:cNvPicPr>
            <a:picLocks noChangeAspect="1"/>
          </p:cNvPicPr>
          <p:nvPr/>
        </p:nvPicPr>
        <p:blipFill>
          <a:blip r:embed="rId3" cstate="print"/>
          <a:srcRect l="8858" r="7382"/>
          <a:stretch>
            <a:fillRect/>
          </a:stretch>
        </p:blipFill>
        <p:spPr>
          <a:xfrm>
            <a:off x="4963713" y="3500438"/>
            <a:ext cx="3418627" cy="3061106"/>
          </a:xfrm>
          <a:prstGeom prst="roundRect">
            <a:avLst>
              <a:gd name="adj" fmla="val 5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thumb/3/3a/Map_Greco-Persian_Wars-en.svg/1000px-Map_Greco-Persian_Wars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03" y="391670"/>
            <a:ext cx="8091497" cy="6466330"/>
          </a:xfrm>
          <a:prstGeom prst="rect">
            <a:avLst/>
          </a:prstGeom>
          <a:solidFill>
            <a:srgbClr val="FFFFFF">
              <a:shade val="85000"/>
            </a:srgbClr>
          </a:solidFill>
        </p:spPr>
      </p:pic>
      <p:sp>
        <p:nvSpPr>
          <p:cNvPr id="1639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214282" y="571480"/>
            <a:ext cx="3071834" cy="6143668"/>
          </a:xfrm>
          <a:prstGeom prst="roundRect">
            <a:avLst>
              <a:gd name="adj" fmla="val 160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400" dirty="0"/>
              <a:t>Perzská ríša ohrozovala grécke kolónie </a:t>
            </a:r>
            <a:r>
              <a:rPr lang="sk-SK" sz="2400" dirty="0" smtClean="0"/>
              <a:t> v </a:t>
            </a:r>
            <a:r>
              <a:rPr lang="sk-SK" sz="2400" dirty="0"/>
              <a:t>Malej </a:t>
            </a:r>
            <a:r>
              <a:rPr lang="sk-SK" sz="2400" dirty="0" smtClean="0"/>
              <a:t>Ázii</a:t>
            </a:r>
            <a:endParaRPr lang="sk-SK" sz="2400" dirty="0"/>
          </a:p>
          <a:p>
            <a:pPr>
              <a:buFontTx/>
              <a:buNone/>
            </a:pPr>
            <a:endParaRPr lang="sk-SK" sz="2400" dirty="0"/>
          </a:p>
          <a:p>
            <a:r>
              <a:rPr lang="sk-SK" sz="2400" dirty="0"/>
              <a:t>Gréci sa obávali straty dovozu </a:t>
            </a:r>
            <a:r>
              <a:rPr lang="sk-SK" sz="2400" dirty="0" smtClean="0"/>
              <a:t>obilia</a:t>
            </a:r>
          </a:p>
          <a:p>
            <a:endParaRPr lang="sk-SK" sz="2400" dirty="0" smtClean="0"/>
          </a:p>
          <a:p>
            <a:r>
              <a:rPr lang="sk-SK" sz="2400" dirty="0" smtClean="0"/>
              <a:t>Perzský kráľ sa rozhodol pomstiť Grékom za pomoc kolóniám</a:t>
            </a:r>
          </a:p>
          <a:p>
            <a:endParaRPr lang="sk-SK" sz="2400" dirty="0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4572000" y="3357562"/>
            <a:ext cx="1439862" cy="57467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dirty="0">
                <a:latin typeface="Palatino Linotype" pitchFamily="18" charset="0"/>
              </a:rPr>
              <a:t>GRÉCKO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4723436">
            <a:off x="6143363" y="2398366"/>
            <a:ext cx="3159896" cy="1512888"/>
          </a:xfrm>
          <a:custGeom>
            <a:avLst/>
            <a:gdLst>
              <a:gd name="G0" fmla="+- 6338 0 0"/>
              <a:gd name="G1" fmla="+- -10359453 0 0"/>
              <a:gd name="G2" fmla="+- 0 0 -10359453"/>
              <a:gd name="T0" fmla="*/ 0 256 1"/>
              <a:gd name="T1" fmla="*/ 180 256 1"/>
              <a:gd name="G3" fmla="+- -10359453 T0 T1"/>
              <a:gd name="T2" fmla="*/ 0 256 1"/>
              <a:gd name="T3" fmla="*/ 90 256 1"/>
              <a:gd name="G4" fmla="+- -10359453 T2 T3"/>
              <a:gd name="G5" fmla="*/ G4 2 1"/>
              <a:gd name="T4" fmla="*/ 90 256 1"/>
              <a:gd name="T5" fmla="*/ 0 256 1"/>
              <a:gd name="G6" fmla="+- -10359453 T4 T5"/>
              <a:gd name="G7" fmla="*/ G6 2 1"/>
              <a:gd name="G8" fmla="abs -103594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338"/>
              <a:gd name="G18" fmla="*/ 6338 1 2"/>
              <a:gd name="G19" fmla="+- G18 5400 0"/>
              <a:gd name="G20" fmla="cos G19 -10359453"/>
              <a:gd name="G21" fmla="sin G19 -10359453"/>
              <a:gd name="G22" fmla="+- G20 10800 0"/>
              <a:gd name="G23" fmla="+- G21 10800 0"/>
              <a:gd name="G24" fmla="+- 10800 0 G20"/>
              <a:gd name="G25" fmla="+- 6338 10800 0"/>
              <a:gd name="G26" fmla="?: G9 G17 G25"/>
              <a:gd name="G27" fmla="?: G9 0 21600"/>
              <a:gd name="G28" fmla="cos 10800 -10359453"/>
              <a:gd name="G29" fmla="sin 10800 -10359453"/>
              <a:gd name="G30" fmla="sin 6338 -10359453"/>
              <a:gd name="G31" fmla="+- G28 10800 0"/>
              <a:gd name="G32" fmla="+- G29 10800 0"/>
              <a:gd name="G33" fmla="+- G30 10800 0"/>
              <a:gd name="G34" fmla="?: G4 0 G31"/>
              <a:gd name="G35" fmla="?: -10359453 G34 0"/>
              <a:gd name="G36" fmla="?: G6 G35 G31"/>
              <a:gd name="G37" fmla="+- 21600 0 G36"/>
              <a:gd name="G38" fmla="?: G4 0 G33"/>
              <a:gd name="G39" fmla="?: -103594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850 w 21600"/>
              <a:gd name="T15" fmla="*/ 7600 h 21600"/>
              <a:gd name="T16" fmla="*/ 10800 w 21600"/>
              <a:gd name="T17" fmla="*/ 4462 h 21600"/>
              <a:gd name="T18" fmla="*/ 18750 w 21600"/>
              <a:gd name="T19" fmla="*/ 76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920" y="8433"/>
                </a:moveTo>
                <a:cubicBezTo>
                  <a:pt x="5886" y="6033"/>
                  <a:pt x="8213" y="4461"/>
                  <a:pt x="10800" y="4462"/>
                </a:cubicBezTo>
                <a:cubicBezTo>
                  <a:pt x="13386" y="4462"/>
                  <a:pt x="15713" y="6033"/>
                  <a:pt x="16679" y="8433"/>
                </a:cubicBezTo>
                <a:lnTo>
                  <a:pt x="20818" y="6766"/>
                </a:lnTo>
                <a:cubicBezTo>
                  <a:pt x="19172" y="2678"/>
                  <a:pt x="15207" y="-1"/>
                  <a:pt x="10799" y="0"/>
                </a:cubicBezTo>
                <a:cubicBezTo>
                  <a:pt x="6392" y="0"/>
                  <a:pt x="2427" y="2678"/>
                  <a:pt x="781" y="6766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sk-SK" sz="2200" dirty="0">
                <a:latin typeface="Palatino Linotype" pitchFamily="18" charset="0"/>
              </a:rPr>
              <a:t>Grécke</a:t>
            </a:r>
          </a:p>
          <a:p>
            <a:pPr algn="ctr"/>
            <a:r>
              <a:rPr lang="sk-SK" sz="2200" dirty="0">
                <a:latin typeface="Palatino Linotype" pitchFamily="18" charset="0"/>
              </a:rPr>
              <a:t>kolónie</a:t>
            </a:r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7715272" y="2143116"/>
            <a:ext cx="1285884" cy="7207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dirty="0">
                <a:latin typeface="Palatino Linotype" pitchFamily="18" charset="0"/>
              </a:rPr>
              <a:t>PERZIA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Príčiny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 rot="20308127">
            <a:off x="8129136" y="3666557"/>
            <a:ext cx="978408" cy="384701"/>
          </a:xfrm>
          <a:prstGeom prst="leftArrow">
            <a:avLst>
              <a:gd name="adj1" fmla="val 50000"/>
              <a:gd name="adj2" fmla="val 951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ipka doleva 15"/>
          <p:cNvSpPr/>
          <p:nvPr/>
        </p:nvSpPr>
        <p:spPr>
          <a:xfrm rot="20308127">
            <a:off x="7894604" y="3095054"/>
            <a:ext cx="978408" cy="384701"/>
          </a:xfrm>
          <a:prstGeom prst="leftArrow">
            <a:avLst>
              <a:gd name="adj1" fmla="val 50000"/>
              <a:gd name="adj2" fmla="val 951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ipka doleva 16"/>
          <p:cNvSpPr/>
          <p:nvPr/>
        </p:nvSpPr>
        <p:spPr>
          <a:xfrm rot="20308127">
            <a:off x="7251662" y="1737731"/>
            <a:ext cx="978408" cy="384701"/>
          </a:xfrm>
          <a:prstGeom prst="leftArrow">
            <a:avLst>
              <a:gd name="adj1" fmla="val 50000"/>
              <a:gd name="adj2" fmla="val 9512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4 0.02083 " pathEditMode="relative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4 0.02083 " pathEditMode="relative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924 0.02083 " pathEditMode="relative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uiExpand="1" build="p" animBg="1"/>
      <p:bldP spid="16400" grpId="0" animBg="1"/>
      <p:bldP spid="16401" grpId="0" animBg="1"/>
      <p:bldP spid="1640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r="1546"/>
          <a:stretch>
            <a:fillRect/>
          </a:stretch>
        </p:blipFill>
        <p:spPr bwMode="auto">
          <a:xfrm>
            <a:off x="1714480" y="1428736"/>
            <a:ext cx="652380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81119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4000" b="1" i="1" dirty="0">
                <a:solidFill>
                  <a:schemeClr val="bg1"/>
                </a:solidFill>
                <a:latin typeface="Palatino Linotype" pitchFamily="18" charset="0"/>
              </a:rPr>
              <a:t>Miesta </a:t>
            </a:r>
            <a:r>
              <a:rPr lang="sk-SK" sz="4000" b="1" i="1" dirty="0" smtClean="0">
                <a:solidFill>
                  <a:schemeClr val="bg1"/>
                </a:solidFill>
                <a:latin typeface="Palatino Linotype" pitchFamily="18" charset="0"/>
              </a:rPr>
              <a:t>dôležitých bitiek</a:t>
            </a:r>
            <a:endParaRPr lang="sk-SK" sz="40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344" name="Oval 8"/>
          <p:cNvSpPr>
            <a:spLocks noChangeAspect="1" noChangeArrowheads="1"/>
          </p:cNvSpPr>
          <p:nvPr/>
        </p:nvSpPr>
        <p:spPr bwMode="auto">
          <a:xfrm>
            <a:off x="3996000" y="3744000"/>
            <a:ext cx="369871" cy="368659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357686" y="3571876"/>
            <a:ext cx="785818" cy="2857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665643" y="4452923"/>
            <a:ext cx="360362" cy="357188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4857752" y="4786321"/>
            <a:ext cx="214313" cy="57150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026005" y="4452923"/>
            <a:ext cx="360363" cy="3603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5357818" y="4500570"/>
            <a:ext cx="428628" cy="71439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6" name="Picture 9" descr="httpm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71480"/>
            <a:ext cx="2182791" cy="1894649"/>
          </a:xfrm>
          <a:noFill/>
          <a:ln/>
        </p:spPr>
      </p:pic>
      <p:sp>
        <p:nvSpPr>
          <p:cNvPr id="15" name="TextovéPole 14"/>
          <p:cNvSpPr txBox="1"/>
          <p:nvPr/>
        </p:nvSpPr>
        <p:spPr>
          <a:xfrm>
            <a:off x="5786446" y="4214818"/>
            <a:ext cx="1274069" cy="51077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Maratón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112000" y="3348000"/>
            <a:ext cx="1573305" cy="510778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Termopyly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786314" y="5286388"/>
            <a:ext cx="1366126" cy="51077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Salamína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4464000" y="4214818"/>
            <a:ext cx="360362" cy="357188"/>
          </a:xfrm>
          <a:prstGeom prst="ellipse">
            <a:avLst/>
          </a:prstGeom>
          <a:noFill/>
          <a:ln w="508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4000496" y="4429132"/>
            <a:ext cx="500066" cy="7143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k-SK"/>
          </a:p>
        </p:txBody>
      </p:sp>
      <p:sp>
        <p:nvSpPr>
          <p:cNvPr id="22" name="TextovéPole 21"/>
          <p:cNvSpPr txBox="1"/>
          <p:nvPr/>
        </p:nvSpPr>
        <p:spPr>
          <a:xfrm>
            <a:off x="3000364" y="4286256"/>
            <a:ext cx="1069146" cy="5107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bg1"/>
                </a:solidFill>
              </a:rPr>
              <a:t>Plataje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769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Bitka pri Maratóne - 490 pred Kr.</a:t>
            </a:r>
            <a:endParaRPr lang="sk-SK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8572560" cy="2000264"/>
          </a:xfrm>
          <a:prstGeom prst="roundRect">
            <a:avLst>
              <a:gd name="adj" fmla="val 121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800" i="1" dirty="0" smtClean="0"/>
              <a:t>bol to vrcholný pokus perzského vládcu o pripojenie Grécka k Perzskej ríši</a:t>
            </a:r>
          </a:p>
          <a:p>
            <a:r>
              <a:rPr lang="sk-SK" sz="2800" i="1" dirty="0" smtClean="0"/>
              <a:t>vďaka premyslenej taktike Gréci porazili omnoho silnejšieho nepriateľa (vraj padlo len 192 Aténčanov)</a:t>
            </a:r>
          </a:p>
          <a:p>
            <a:endParaRPr lang="sk-SK" dirty="0"/>
          </a:p>
        </p:txBody>
      </p:sp>
      <p:pic>
        <p:nvPicPr>
          <p:cNvPr id="9" name="Obrázek 8" descr="1stphaseofbattlemarath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4381499" cy="3286124"/>
          </a:xfrm>
          <a:prstGeom prst="rect">
            <a:avLst/>
          </a:prstGeom>
        </p:spPr>
      </p:pic>
      <p:pic>
        <p:nvPicPr>
          <p:cNvPr id="10" name="Obrázek 9" descr="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1" y="3357562"/>
            <a:ext cx="4333905" cy="32504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85984" y="6143644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1. fáza bitky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715140" y="6072206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2. fáza bitky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8101040" cy="10001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+mn-lt"/>
              </a:rPr>
              <a:t>Bitka pri Maratóne – 490 pred Kr.</a:t>
            </a:r>
            <a:endParaRPr lang="sk-SK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643050"/>
            <a:ext cx="8072494" cy="4737113"/>
          </a:xfrm>
          <a:solidFill>
            <a:srgbClr val="FF0000">
              <a:alpha val="45000"/>
            </a:srgbClr>
          </a:solidFill>
        </p:spPr>
        <p:txBody>
          <a:bodyPr/>
          <a:lstStyle/>
          <a:p>
            <a:pPr>
              <a:buFontTx/>
              <a:buNone/>
            </a:pPr>
            <a:r>
              <a:rPr lang="sk-SK" b="1" i="1" dirty="0" smtClean="0">
                <a:solidFill>
                  <a:schemeClr val="bg1"/>
                </a:solidFill>
              </a:rPr>
              <a:t>  Perzia</a:t>
            </a:r>
            <a:r>
              <a:rPr lang="sk-SK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</a:t>
            </a:r>
            <a:r>
              <a:rPr lang="sk-SK" b="1" i="1" dirty="0" smtClean="0">
                <a:solidFill>
                  <a:schemeClr val="bg1"/>
                </a:solidFill>
              </a:rPr>
              <a:t>Atény</a:t>
            </a:r>
            <a:endParaRPr lang="sk-SK" b="1" i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sk-SK" b="1" i="1" dirty="0"/>
          </a:p>
          <a:p>
            <a:pPr>
              <a:buFontTx/>
              <a:buNone/>
            </a:pPr>
            <a:r>
              <a:rPr lang="sk-SK" sz="2800" b="1" i="1" dirty="0" smtClean="0"/>
              <a:t> DAREIOS </a:t>
            </a:r>
            <a:r>
              <a:rPr lang="sk-SK" sz="2800" b="1" i="1" dirty="0"/>
              <a:t>I.                                          MILTIADES</a:t>
            </a:r>
          </a:p>
          <a:p>
            <a:pPr>
              <a:buFontTx/>
              <a:buNone/>
            </a:pPr>
            <a:endParaRPr lang="sk-SK" sz="28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</a:pPr>
            <a:endParaRPr lang="sk-SK" sz="2800" b="1" i="1" dirty="0" smtClean="0"/>
          </a:p>
          <a:p>
            <a:pPr algn="ctr">
              <a:buFontTx/>
              <a:buNone/>
            </a:pPr>
            <a:r>
              <a:rPr lang="sk-SK" b="1" i="1" dirty="0" smtClean="0"/>
              <a:t>Vyhralo</a:t>
            </a:r>
            <a:endParaRPr lang="sk-SK" b="1" i="1" dirty="0"/>
          </a:p>
          <a:p>
            <a:pPr algn="ctr">
              <a:buFontTx/>
              <a:buNone/>
            </a:pPr>
            <a:r>
              <a:rPr lang="sk-SK" b="1" i="1" dirty="0" smtClean="0"/>
              <a:t>aténske</a:t>
            </a:r>
            <a:endParaRPr lang="sk-SK" b="1" i="1" dirty="0"/>
          </a:p>
          <a:p>
            <a:pPr algn="ctr">
              <a:buFontTx/>
              <a:buNone/>
            </a:pPr>
            <a:r>
              <a:rPr lang="sk-SK" b="1" i="1" dirty="0" smtClean="0"/>
              <a:t>vojsko 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428860" y="200024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10800000">
            <a:off x="5643570" y="2000240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786182" y="3127471"/>
            <a:ext cx="1873250" cy="720725"/>
          </a:xfrm>
          <a:prstGeom prst="roundRect">
            <a:avLst>
              <a:gd name="adj" fmla="val 50000"/>
            </a:avLst>
          </a:prstGeom>
          <a:solidFill>
            <a:srgbClr val="FF0000">
              <a:alpha val="86000"/>
            </a:srgbClr>
          </a:solidFill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b="1" dirty="0">
                <a:solidFill>
                  <a:srgbClr val="FFA953"/>
                </a:solidFill>
                <a:latin typeface="+mn-lt"/>
              </a:rPr>
              <a:t>VÝSLEDOK</a:t>
            </a:r>
          </a:p>
        </p:txBody>
      </p:sp>
      <p:pic>
        <p:nvPicPr>
          <p:cNvPr id="13" name="Obrázek 12" descr="1197149921483170476zeimusu_Crossed_sword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928694" cy="928694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1" name="Obrázek 10" descr="632464_miltiades-bitka-pri-maratone-maraton-ateny-perzska-r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429000"/>
            <a:ext cx="2044062" cy="2714644"/>
          </a:xfrm>
          <a:prstGeom prst="rect">
            <a:avLst/>
          </a:prstGeom>
        </p:spPr>
      </p:pic>
      <p:pic>
        <p:nvPicPr>
          <p:cNvPr id="14338" name="Picture 2" descr="http://farm1.static.flickr.com/33/43940143_60c40262c4.jpg"/>
          <p:cNvPicPr>
            <a:picLocks noChangeAspect="1" noChangeArrowheads="1"/>
          </p:cNvPicPr>
          <p:nvPr/>
        </p:nvPicPr>
        <p:blipFill>
          <a:blip r:embed="rId4" cstate="print"/>
          <a:srcRect r="6620"/>
          <a:stretch>
            <a:fillRect/>
          </a:stretch>
        </p:blipFill>
        <p:spPr bwMode="auto">
          <a:xfrm>
            <a:off x="857224" y="3408526"/>
            <a:ext cx="2500330" cy="2728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8" grpId="0" animBg="1"/>
      <p:bldP spid="23559" grpId="0" animBg="1"/>
      <p:bldP spid="235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heidippides.jpg"/>
          <p:cNvPicPr>
            <a:picLocks noChangeAspect="1"/>
          </p:cNvPicPr>
          <p:nvPr/>
        </p:nvPicPr>
        <p:blipFill>
          <a:blip r:embed="rId3" cstate="print"/>
          <a:srcRect r="8772"/>
          <a:stretch>
            <a:fillRect/>
          </a:stretch>
        </p:blipFill>
        <p:spPr>
          <a:xfrm>
            <a:off x="3168000" y="720000"/>
            <a:ext cx="5904881" cy="6072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8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3600" dirty="0" smtClean="0">
                <a:solidFill>
                  <a:schemeClr val="bg1"/>
                </a:solidFill>
                <a:latin typeface="+mn-lt"/>
              </a:rPr>
              <a:t>MARATÓN - ATÉNY</a:t>
            </a:r>
            <a:endParaRPr lang="sk-SK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214282" y="1214422"/>
            <a:ext cx="3357586" cy="5214974"/>
          </a:xfrm>
          <a:prstGeom prst="roundRect">
            <a:avLst>
              <a:gd name="adj" fmla="val 109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Posol </a:t>
            </a:r>
            <a:r>
              <a:rPr lang="sk-SK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Philippides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utekal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správou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víťazstve do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Atén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vyslovení slávnej vety: </a:t>
            </a:r>
            <a:r>
              <a:rPr lang="sk-SK" sz="2400" dirty="0" smtClean="0">
                <a:solidFill>
                  <a:srgbClr val="3A9F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„Zvíťazili sme!“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zomrel od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vyčerpania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inšpiráciou pre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dnešný „maratónsky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(42 195 m)</a:t>
            </a:r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2" name="Obrázek 11" descr="Phidippi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357298"/>
            <a:ext cx="4979441" cy="39290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Obrázek 13" descr="28marathon2.60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214686"/>
            <a:ext cx="5313529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Oválný popisek 12"/>
          <p:cNvSpPr/>
          <p:nvPr/>
        </p:nvSpPr>
        <p:spPr>
          <a:xfrm flipH="1">
            <a:off x="4786314" y="3000372"/>
            <a:ext cx="1714512" cy="541210"/>
          </a:xfrm>
          <a:prstGeom prst="wedgeEllipseCallout">
            <a:avLst>
              <a:gd name="adj1" fmla="val -31476"/>
              <a:gd name="adj2" fmla="val 52871"/>
            </a:avLst>
          </a:prstGeom>
          <a:solidFill>
            <a:schemeClr val="accent2">
              <a:lumMod val="40000"/>
              <a:lumOff val="60000"/>
              <a:alpha val="7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857752" y="30718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Zvíťazili sme!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uiExpand="1" build="p" animBg="1"/>
      <p:bldP spid="13" grpId="0" animBg="1"/>
      <p:bldP spid="13" grpId="1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rgbClr val="C00000"/>
            </a:gs>
            <a:gs pos="100000">
              <a:srgbClr val="FF0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helleniccomserve.com/images/marathonpic3.jpg"/>
          <p:cNvPicPr>
            <a:picLocks noChangeAspect="1" noChangeArrowheads="1"/>
          </p:cNvPicPr>
          <p:nvPr/>
        </p:nvPicPr>
        <p:blipFill>
          <a:blip r:embed="rId2" cstate="print"/>
          <a:srcRect t="2834" b="1133"/>
          <a:stretch>
            <a:fillRect/>
          </a:stretch>
        </p:blipFill>
        <p:spPr bwMode="auto">
          <a:xfrm>
            <a:off x="1571604" y="1000108"/>
            <a:ext cx="6215106" cy="4866344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5072066" y="1000108"/>
            <a:ext cx="1300995" cy="520655"/>
          </a:xfrm>
          <a:prstGeom prst="round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Maratón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4000" y="3859855"/>
            <a:ext cx="1002507" cy="520655"/>
          </a:xfrm>
          <a:prstGeom prst="round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Atény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357166"/>
            <a:ext cx="7409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Trasa prvého novodobého maratónskeho behu z roku 1896</a:t>
            </a:r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14290"/>
            <a:ext cx="8784976" cy="100013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sk-SK" sz="4000" dirty="0">
                <a:solidFill>
                  <a:srgbClr val="FC1F08"/>
                </a:solidFill>
              </a:rPr>
              <a:t>Bitka pri </a:t>
            </a:r>
            <a:r>
              <a:rPr lang="sk-SK" sz="4000" dirty="0" smtClean="0">
                <a:solidFill>
                  <a:srgbClr val="FC1F08"/>
                </a:solidFill>
              </a:rPr>
              <a:t>Termopylách – r. 480 pred Kr.</a:t>
            </a:r>
            <a:endParaRPr lang="sk-SK" sz="4000" dirty="0">
              <a:solidFill>
                <a:srgbClr val="FC1F08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500174"/>
            <a:ext cx="8429684" cy="4929221"/>
          </a:xfrm>
          <a:solidFill>
            <a:srgbClr val="FF0000">
              <a:alpha val="54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k-SK" b="1" i="1" dirty="0" smtClean="0">
                <a:solidFill>
                  <a:schemeClr val="bg1">
                    <a:lumMod val="95000"/>
                  </a:schemeClr>
                </a:solidFill>
              </a:rPr>
              <a:t> Perzia</a:t>
            </a:r>
            <a:r>
              <a:rPr lang="sk-SK" sz="2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k-SK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</a:t>
            </a:r>
            <a:r>
              <a:rPr lang="sk-SK" b="1" i="1" dirty="0" smtClean="0">
                <a:solidFill>
                  <a:schemeClr val="bg1">
                    <a:lumMod val="95000"/>
                  </a:schemeClr>
                </a:solidFill>
              </a:rPr>
              <a:t>Sparta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1600" dirty="0" smtClean="0">
                <a:solidFill>
                  <a:schemeClr val="bg1"/>
                </a:solidFill>
              </a:rPr>
              <a:t>   (2 600 000 Peržanov)                                                                                              (300 Sparťanov)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1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k-SK" sz="1600" dirty="0" smtClean="0">
                <a:solidFill>
                  <a:schemeClr val="bg1"/>
                </a:solidFill>
              </a:rPr>
              <a:t>(dnešný odhad 70000 - 300 000)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sk-SK" b="1" i="1" dirty="0" smtClean="0"/>
              <a:t>  XERXES  </a:t>
            </a:r>
            <a:r>
              <a:rPr lang="sk-SK" b="1" i="1" dirty="0"/>
              <a:t>I.</a:t>
            </a:r>
            <a:r>
              <a:rPr lang="sk-SK" sz="2800" b="1" i="1" dirty="0"/>
              <a:t>                                       </a:t>
            </a:r>
            <a:r>
              <a:rPr lang="sk-SK" b="1" i="1" dirty="0"/>
              <a:t>LEONIDAS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800" b="1" i="1" dirty="0"/>
          </a:p>
          <a:p>
            <a:pPr algn="ctr">
              <a:lnSpc>
                <a:spcPct val="80000"/>
              </a:lnSpc>
              <a:buFontTx/>
              <a:buNone/>
            </a:pPr>
            <a:endParaRPr lang="sk-SK" sz="2800" b="1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800" b="1" i="1" dirty="0" smtClean="0"/>
              <a:t>Po 3 dňoch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800" b="1" i="1" dirty="0" smtClean="0"/>
              <a:t>zradou</a:t>
            </a:r>
            <a:endParaRPr lang="sk-SK" sz="2800" b="1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800" b="1" i="1" dirty="0"/>
              <a:t>vyhrali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sk-SK" sz="2800" b="1" i="1" dirty="0" smtClean="0"/>
              <a:t>Peržania</a:t>
            </a:r>
            <a:endParaRPr lang="sk-SK" sz="2800" b="1" i="1" dirty="0"/>
          </a:p>
          <a:p>
            <a:pPr>
              <a:lnSpc>
                <a:spcPct val="80000"/>
              </a:lnSpc>
            </a:pPr>
            <a:endParaRPr lang="sk-SK" sz="2800" dirty="0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643174" y="2000240"/>
            <a:ext cx="1008062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 rot="10800000">
            <a:off x="5857884" y="2000240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3571868" y="3286124"/>
            <a:ext cx="1873250" cy="720725"/>
          </a:xfrm>
          <a:prstGeom prst="roundRect">
            <a:avLst>
              <a:gd name="adj" fmla="val 47897"/>
            </a:avLst>
          </a:prstGeom>
          <a:solidFill>
            <a:srgbClr val="FF0000">
              <a:alpha val="86000"/>
            </a:srgbClr>
          </a:solidFill>
          <a:ln w="508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k-SK" b="1" dirty="0">
                <a:solidFill>
                  <a:srgbClr val="FFA953"/>
                </a:solidFill>
                <a:latin typeface="+mn-lt"/>
              </a:rPr>
              <a:t>VÝSLEDOK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77800">
            <a:gradFill>
              <a:gsLst>
                <a:gs pos="0">
                  <a:schemeClr val="tx1"/>
                </a:gs>
                <a:gs pos="50000">
                  <a:srgbClr val="AC0000"/>
                </a:gs>
                <a:gs pos="100000">
                  <a:srgbClr val="FF00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1" name="Obrázek 10" descr="1197149921483170476zeimusu_Crossed_swords.svg.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714488"/>
            <a:ext cx="928694" cy="928694"/>
          </a:xfrm>
          <a:prstGeom prst="rect">
            <a:avLst/>
          </a:prstGeom>
        </p:spPr>
      </p:pic>
      <p:pic>
        <p:nvPicPr>
          <p:cNvPr id="12" name="Obrázek 11" descr="Xerxes_I,_the_Great,_King_of_Persia.jpg"/>
          <p:cNvPicPr>
            <a:picLocks noChangeAspect="1"/>
          </p:cNvPicPr>
          <p:nvPr/>
        </p:nvPicPr>
        <p:blipFill>
          <a:blip r:embed="rId3" cstate="print"/>
          <a:srcRect l="2520" t="1601" r="1890" b="2135"/>
          <a:stretch>
            <a:fillRect/>
          </a:stretch>
        </p:blipFill>
        <p:spPr>
          <a:xfrm>
            <a:off x="714348" y="3571876"/>
            <a:ext cx="2214578" cy="26315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360" t="2759" r="10499" b="3311"/>
          <a:stretch>
            <a:fillRect/>
          </a:stretch>
        </p:blipFill>
        <p:spPr bwMode="auto">
          <a:xfrm>
            <a:off x="5643569" y="3714752"/>
            <a:ext cx="2855361" cy="236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5" grpId="0" animBg="1"/>
      <p:bldP spid="35846" grpId="0" animBg="1"/>
      <p:bldP spid="35849" grpId="1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Soletková šablóna</Template>
  <TotalTime>860</TotalTime>
  <Words>499</Words>
  <Application>Microsoft Office PowerPoint</Application>
  <PresentationFormat>Prezentácia na obrazovke (4:3)</PresentationFormat>
  <Paragraphs>112</Paragraphs>
  <Slides>15</Slides>
  <Notes>1</Notes>
  <HiddenSlides>1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Palatino Linotype</vt:lpstr>
      <vt:lpstr>Times New Roman</vt:lpstr>
      <vt:lpstr>1_Default Design</vt:lpstr>
      <vt:lpstr>Prezentácia programu PowerPoint</vt:lpstr>
      <vt:lpstr>Prezentácia programu PowerPoint</vt:lpstr>
      <vt:lpstr>Príčiny</vt:lpstr>
      <vt:lpstr>Miesta dôležitých bitiek</vt:lpstr>
      <vt:lpstr>Bitka pri Maratóne - 490 pred Kr.</vt:lpstr>
      <vt:lpstr>Bitka pri Maratóne – 490 pred Kr.</vt:lpstr>
      <vt:lpstr>MARATÓN - ATÉNY</vt:lpstr>
      <vt:lpstr>Prezentácia programu PowerPoint</vt:lpstr>
      <vt:lpstr>Bitka pri Termopylách – r. 480 pred Kr.</vt:lpstr>
      <vt:lpstr>Prezentácia programu PowerPoint</vt:lpstr>
      <vt:lpstr>Prezentácia programu PowerPoint</vt:lpstr>
      <vt:lpstr>Námorná bitka pri Salamíne –     r. 480 pred Kristom</vt:lpstr>
      <vt:lpstr>BITKA PRI  PLATAJÁCH -  r. 479 pred Kristom</vt:lpstr>
      <vt:lpstr>Výsledok vojen</vt:lpstr>
      <vt:lpstr>Grécko-perzské vojny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Opakovanie</dc:title>
  <dc:creator>LeLe</dc:creator>
  <cp:lastModifiedBy>Ucitel</cp:lastModifiedBy>
  <cp:revision>158</cp:revision>
  <dcterms:created xsi:type="dcterms:W3CDTF">2009-10-07T18:11:08Z</dcterms:created>
  <dcterms:modified xsi:type="dcterms:W3CDTF">2021-01-18T19:02:18Z</dcterms:modified>
</cp:coreProperties>
</file>