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41BFD-9533-4C48-BEE4-A02DB4652550}" type="datetimeFigureOut">
              <a:rPr lang="sk-SK" smtClean="0"/>
              <a:t>25. 5. 2017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A6288-06D5-424B-A3A0-22034326FC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555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A6288-06D5-424B-A3A0-22034326FC4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90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A6288-06D5-424B-A3A0-22034326FC4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900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16220D-91A6-4BCC-BF26-8A6890FCC58F}" type="datetimeFigureOut">
              <a:rPr lang="sk-SK" smtClean="0"/>
              <a:pPr/>
              <a:t>25. 5. 2017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25. 5. 2017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25. 5. 2017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25. 5. 2017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25. 5. 2017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25. 5. 2017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25. 5. 2017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25. 5. 2017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25. 5. 2017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25. 5. 2017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25. 5. 2017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16220D-91A6-4BCC-BF26-8A6890FCC58F}" type="datetimeFigureOut">
              <a:rPr lang="sk-SK" smtClean="0"/>
              <a:pPr/>
              <a:t>25. 5. 2017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Franská ríša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Slovania </a:t>
            </a:r>
            <a:r>
              <a:rPr lang="sk-SK" sz="2600" b="1" smtClean="0">
                <a:latin typeface="Arial" pitchFamily="34" charset="0"/>
                <a:cs typeface="Arial" pitchFamily="34" charset="0"/>
              </a:rPr>
              <a:t>s </a:t>
            </a:r>
            <a:r>
              <a:rPr lang="sk-SK" sz="2600" b="1" smtClean="0">
                <a:latin typeface="Arial" pitchFamily="34" charset="0"/>
                <a:cs typeface="Arial" pitchFamily="34" charset="0"/>
              </a:rPr>
              <a:t>Frankmi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obchodovali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potrebovali od nich zbrane na boj proti Avarom...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Franská ríša sa snažila dostať pod svoj vplyv aj Slovanov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...pokúsil sa o to franský panovník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Dagobert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I.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Frankovia a Slovania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192879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457200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Dagobert</a:t>
            </a:r>
            <a:r>
              <a:rPr lang="sk-SK" b="1" dirty="0" smtClean="0"/>
              <a:t> I.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000636"/>
            <a:ext cx="18288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7457320" y="4286256"/>
            <a:ext cx="168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Franský kupec</a:t>
            </a:r>
          </a:p>
          <a:p>
            <a:pPr algn="ctr"/>
            <a:r>
              <a:rPr lang="sk-SK" dirty="0" smtClean="0"/>
              <a:t>Samo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857356" y="5934670"/>
            <a:ext cx="540083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Slovania </a:t>
            </a:r>
            <a:r>
              <a:rPr lang="sk-SK" dirty="0" smtClean="0"/>
              <a:t>boli spojení toho času do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nadkmeňového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zväzu –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hlinkshowjump?jump=nextslide"/>
              </a:rPr>
              <a:t>Samovej ríše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čele </a:t>
            </a:r>
            <a:r>
              <a:rPr lang="sk-SK" dirty="0" smtClean="0"/>
              <a:t>ktorej stál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franský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kupec Samo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SAMOVA RÍŠA (623 – 658)</a:t>
            </a:r>
            <a:endParaRPr lang="sk-SK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247966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sk-SK" sz="2000" dirty="0" smtClean="0"/>
              <a:t>Slovania pod vedením franského kupca Sama dokázali poraziť v bitke pri </a:t>
            </a:r>
            <a:r>
              <a:rPr lang="sk-SK" sz="2000" dirty="0" err="1" smtClean="0"/>
              <a:t>Vogastizburgu</a:t>
            </a:r>
            <a:r>
              <a:rPr lang="sk-SK" sz="2000" dirty="0" smtClean="0"/>
              <a:t> v roku 632 Frankov, ktorých viedol ich panovník </a:t>
            </a:r>
            <a:r>
              <a:rPr lang="sk-SK" sz="2000" dirty="0" err="1" smtClean="0"/>
              <a:t>Dagobert</a:t>
            </a:r>
            <a:r>
              <a:rPr lang="sk-SK" sz="2000" dirty="0" smtClean="0"/>
              <a:t> I.</a:t>
            </a:r>
            <a:endParaRPr lang="sk-SK" sz="2000" dirty="0"/>
          </a:p>
        </p:txBody>
      </p:sp>
      <p:pic>
        <p:nvPicPr>
          <p:cNvPr id="7" name="Zástupný symbol obrázka 6" descr="Samova ris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174" b="417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Moc majordómov vo Franskej ríši postupne rástla</a:t>
            </a: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najslávnejší z nich –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Karol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Martel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 roku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732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porazil v bitke pri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Tours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Poitiers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Arabov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čím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zamedzil ich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ďalšiemu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prenikaniu do Európy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Majordómovia 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33975"/>
            <a:ext cx="2095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071670" y="6211669"/>
            <a:ext cx="314060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Bitka pri </a:t>
            </a:r>
            <a:r>
              <a:rPr lang="sk-SK" b="1" dirty="0" err="1" smtClean="0"/>
              <a:t>Tours</a:t>
            </a:r>
            <a:r>
              <a:rPr lang="sk-SK" b="1" dirty="0" smtClean="0"/>
              <a:t> a </a:t>
            </a:r>
            <a:r>
              <a:rPr lang="sk-SK" b="1" dirty="0" err="1" smtClean="0"/>
              <a:t>Poitiers</a:t>
            </a:r>
            <a:r>
              <a:rPr lang="sk-SK" b="1" dirty="0" smtClean="0"/>
              <a:t>...</a:t>
            </a:r>
          </a:p>
          <a:p>
            <a:pPr algn="ctr"/>
            <a:r>
              <a:rPr lang="sk-SK" b="1" dirty="0" smtClean="0"/>
              <a:t>Karol </a:t>
            </a:r>
            <a:r>
              <a:rPr lang="sk-SK" b="1" dirty="0" err="1" smtClean="0"/>
              <a:t>Martel</a:t>
            </a:r>
            <a:r>
              <a:rPr lang="sk-SK" b="1" dirty="0" smtClean="0"/>
              <a:t> poráža Arabov</a:t>
            </a:r>
            <a:endParaRPr lang="sk-SK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975" y="4429132"/>
            <a:ext cx="248602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5148064" y="4797152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Karol </a:t>
            </a:r>
            <a:r>
              <a:rPr lang="sk-SK" dirty="0" err="1" smtClean="0"/>
              <a:t>Martel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3877815"/>
          </a:xfrm>
        </p:spPr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Poslední králi z dynastie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Merovejovcov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boli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slabí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 neschopní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panovníci...plnú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moc mali majordómovia</a:t>
            </a:r>
          </a:p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Majordómovia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dynastie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Karolovcov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ich zvrhli a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prebrali moc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vo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Franskej ríši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Dynastia </a:t>
            </a:r>
            <a:r>
              <a:rPr lang="sk-SK" dirty="0" err="1" smtClean="0"/>
              <a:t>Karolovcov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4450"/>
            <a:ext cx="20955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071670" y="5934670"/>
            <a:ext cx="390363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Posledný z dynastie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Merovejovcov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b="1" dirty="0" err="1" smtClean="0"/>
              <a:t>Childerich</a:t>
            </a:r>
            <a:r>
              <a:rPr lang="sk-SK" b="1" dirty="0" smtClean="0"/>
              <a:t> III. </a:t>
            </a:r>
            <a:r>
              <a:rPr lang="sk-SK" dirty="0" smtClean="0"/>
              <a:t>bol zosadený z trónu</a:t>
            </a:r>
          </a:p>
          <a:p>
            <a:pPr algn="ctr"/>
            <a:r>
              <a:rPr lang="sk-SK" dirty="0"/>
              <a:t>a</a:t>
            </a:r>
            <a:r>
              <a:rPr lang="sk-SK" dirty="0" smtClean="0"/>
              <a:t> poslaný do kláštora</a:t>
            </a:r>
            <a:endParaRPr lang="sk-SK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500570"/>
            <a:ext cx="200023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295417" y="414338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Pipin</a:t>
            </a:r>
            <a:r>
              <a:rPr lang="sk-SK" dirty="0" smtClean="0"/>
              <a:t> III. Krátky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286248" y="4500570"/>
            <a:ext cx="28440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Zosadil z kráľovského </a:t>
            </a:r>
          </a:p>
          <a:p>
            <a:pPr algn="ctr"/>
            <a:r>
              <a:rPr lang="sk-SK" dirty="0"/>
              <a:t>t</a:t>
            </a:r>
            <a:r>
              <a:rPr lang="sk-SK" dirty="0" smtClean="0"/>
              <a:t>rónu </a:t>
            </a:r>
            <a:r>
              <a:rPr lang="sk-SK" dirty="0" err="1" smtClean="0"/>
              <a:t>Childericha</a:t>
            </a:r>
            <a:r>
              <a:rPr lang="sk-SK" dirty="0" smtClean="0"/>
              <a:t> III., aby</a:t>
            </a:r>
          </a:p>
          <a:p>
            <a:pPr algn="ctr"/>
            <a:r>
              <a:rPr lang="sk-SK" dirty="0"/>
              <a:t>s</a:t>
            </a:r>
            <a:r>
              <a:rPr lang="sk-SK" dirty="0" smtClean="0"/>
              <a:t>a sám stal kráľom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Najslávnejším panovníkom Franskej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bol bezpochyby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Karol Veľký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...bol nielen výborný panovník, ale aj skvelý bojovník a staral sa 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rozvoj vzdelanosti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kultúry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 ríši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Najslávnejší Frank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60"/>
            <a:ext cx="20955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450057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 Veľký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072074"/>
            <a:ext cx="350043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786050" y="5934670"/>
            <a:ext cx="284725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Za vlády Karola Veľkého</a:t>
            </a:r>
          </a:p>
          <a:p>
            <a:pPr algn="ctr"/>
            <a:r>
              <a:rPr lang="sk-SK" dirty="0" smtClean="0"/>
              <a:t>dosiahla </a:t>
            </a:r>
            <a:r>
              <a:rPr lang="sk-SK" b="1" dirty="0" smtClean="0"/>
              <a:t>Franská ríša</a:t>
            </a:r>
          </a:p>
          <a:p>
            <a:pPr algn="ctr"/>
            <a:r>
              <a:rPr lang="sk-SK" b="1" dirty="0" smtClean="0"/>
              <a:t>najväčší rozkvet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6643702" y="4643446"/>
            <a:ext cx="146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Franská ríša</a:t>
            </a:r>
            <a:endParaRPr lang="sk-SK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Hlavným cieľom Karola Veľkého bolo obnoviť zaniknuté rímske impérium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to tak po stránke kultúrnej ako aj politickej =&gt;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KAROLÍNSKA RENESANCIA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Karolínska renesancia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84"/>
            <a:ext cx="292892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928926" y="5934670"/>
            <a:ext cx="262924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Franská ríša sa za vlády</a:t>
            </a:r>
          </a:p>
          <a:p>
            <a:pPr algn="ctr"/>
            <a:r>
              <a:rPr lang="sk-SK" dirty="0" smtClean="0"/>
              <a:t>Karola Veľkého značne </a:t>
            </a:r>
          </a:p>
          <a:p>
            <a:pPr algn="ctr"/>
            <a:r>
              <a:rPr lang="sk-SK" dirty="0" smtClean="0"/>
              <a:t>rozrástla 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Karol Veľký sa v roku 800 v Ríme nechal korunovať za rímskeho cisára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prvého cisára od zániku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Západorímskej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ríše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=&gt; ostatní panovníci Európy (králi, kniežatá a pod.) mu mali byť podriadení 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 mena Karol je „kráľ“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6"/>
            <a:ext cx="2495551" cy="205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428860" y="6211669"/>
            <a:ext cx="24641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Vláda Karola Veľkého</a:t>
            </a:r>
          </a:p>
          <a:p>
            <a:pPr algn="ctr"/>
            <a:r>
              <a:rPr lang="sk-SK" dirty="0" smtClean="0"/>
              <a:t>768 - 814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143504" y="4143380"/>
            <a:ext cx="3482043" cy="203132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Korunovácia Karola </a:t>
            </a:r>
          </a:p>
          <a:p>
            <a:pPr algn="ctr"/>
            <a:r>
              <a:rPr lang="sk-SK" b="1" dirty="0" smtClean="0"/>
              <a:t>Veľkého za cisára </a:t>
            </a:r>
            <a:r>
              <a:rPr lang="sk-SK" dirty="0" smtClean="0"/>
              <a:t>vzbudila</a:t>
            </a:r>
          </a:p>
          <a:p>
            <a:pPr algn="ctr"/>
            <a:r>
              <a:rPr lang="sk-SK" b="1" dirty="0" smtClean="0"/>
              <a:t>neľúbosť Byzantskej ríše, jej</a:t>
            </a:r>
          </a:p>
          <a:p>
            <a:pPr algn="ctr"/>
            <a:r>
              <a:rPr lang="sk-SK" b="1" dirty="0" smtClean="0"/>
              <a:t>panovníci si robili na cisársky</a:t>
            </a:r>
          </a:p>
          <a:p>
            <a:pPr algn="ctr"/>
            <a:r>
              <a:rPr lang="sk-SK" b="1" dirty="0" smtClean="0"/>
              <a:t>titul prvoradý nárok</a:t>
            </a:r>
            <a:r>
              <a:rPr lang="sk-SK" dirty="0" smtClean="0"/>
              <a:t>...napokon</a:t>
            </a:r>
          </a:p>
          <a:p>
            <a:pPr algn="ctr"/>
            <a:r>
              <a:rPr lang="sk-SK" dirty="0" smtClean="0"/>
              <a:t>Karola Veľkého uznala za cisára</a:t>
            </a:r>
          </a:p>
          <a:p>
            <a:pPr algn="ctr"/>
            <a:r>
              <a:rPr lang="sk-SK" dirty="0" smtClean="0"/>
              <a:t>aj Byzantská ríša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Franská ríša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rozpadla zhruba 30 rokov po smrti Karola Veľkého... =&gt; medzi jeho vnukmi vypukli boje o moc, čo viedlo k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rozdeleniu ríše na tri časti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v roku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843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Verdunská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zmluva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Rozpad Franskej ríše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00650"/>
            <a:ext cx="3286116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vislý zvitok 4"/>
          <p:cNvSpPr/>
          <p:nvPr/>
        </p:nvSpPr>
        <p:spPr>
          <a:xfrm>
            <a:off x="4857752" y="4000504"/>
            <a:ext cx="4286248" cy="28574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Zmluva podpísaná vo </a:t>
            </a:r>
            <a:r>
              <a:rPr 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Verdune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rozdelila Franskú ríšu medzi troch bratov</a:t>
            </a:r>
            <a:r>
              <a:rPr lang="sk-SK" dirty="0" smtClean="0"/>
              <a:t> a každý z nich sa usadil v jednom kráľovstve: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Lothar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 (územie Talianska), Ľudovít II. Nemec (v budúcom Nemecku) a Karol II. Hollý (v budúcom Francúzsku)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00034" y="4643446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Rozdelenie Franskej</a:t>
            </a:r>
          </a:p>
          <a:p>
            <a:pPr algn="ctr"/>
            <a:r>
              <a:rPr lang="sk-SK" b="1" dirty="0" smtClean="0"/>
              <a:t>ríše po roku 843</a:t>
            </a:r>
            <a:endParaRPr lang="sk-SK" b="1" dirty="0"/>
          </a:p>
        </p:txBody>
      </p:sp>
      <p:cxnSp>
        <p:nvCxnSpPr>
          <p:cNvPr id="8" name="Rovná spojovacia šípka 7"/>
          <p:cNvCxnSpPr/>
          <p:nvPr/>
        </p:nvCxnSpPr>
        <p:spPr>
          <a:xfrm>
            <a:off x="4500562" y="3786190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>
            <a:endCxn id="6" idx="3"/>
          </p:cNvCxnSpPr>
          <p:nvPr/>
        </p:nvCxnSpPr>
        <p:spPr>
          <a:xfrm rot="10800000" flipV="1">
            <a:off x="2845548" y="3857628"/>
            <a:ext cx="1655014" cy="1108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Barbarské kráľovstvá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ktoré vznikli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 území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už pôvodne nejestvujúcej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Západorímskej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postupne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zanikali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pretrvala iba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mocná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FRANSKÁ RÍŠA</a:t>
            </a:r>
            <a:endParaRPr lang="sk-SK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Utváranie Franskej ríše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794"/>
            <a:ext cx="48577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857752" y="5657671"/>
            <a:ext cx="415370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Na mape si všimnite </a:t>
            </a:r>
            <a:r>
              <a:rPr lang="sk-SK" b="1" dirty="0" smtClean="0"/>
              <a:t>Franskú ríšu</a:t>
            </a:r>
          </a:p>
          <a:p>
            <a:pPr algn="ctr"/>
            <a:r>
              <a:rPr lang="sk-SK" dirty="0" smtClean="0"/>
              <a:t>a </a:t>
            </a:r>
            <a:r>
              <a:rPr lang="sk-SK" b="1" dirty="0" smtClean="0"/>
              <a:t>popri nej ešte existujúce „Barbarské</a:t>
            </a:r>
          </a:p>
          <a:p>
            <a:pPr algn="ctr"/>
            <a:r>
              <a:rPr lang="sk-SK" b="1" dirty="0"/>
              <a:t>k</a:t>
            </a:r>
            <a:r>
              <a:rPr lang="sk-SK" b="1" dirty="0" smtClean="0"/>
              <a:t>ráľovstvá“ </a:t>
            </a:r>
            <a:r>
              <a:rPr lang="sk-SK" dirty="0" smtClean="0">
                <a:sym typeface="Wingdings" pitchFamily="2" charset="2"/>
              </a:rPr>
              <a:t> </a:t>
            </a:r>
            <a:r>
              <a:rPr lang="sk-SK" b="1" dirty="0" smtClean="0">
                <a:sym typeface="Wingdings" pitchFamily="2" charset="2"/>
              </a:rPr>
              <a:t>ríša </a:t>
            </a:r>
            <a:r>
              <a:rPr lang="sk-SK" b="1" dirty="0" err="1" smtClean="0">
                <a:sym typeface="Wingdings" pitchFamily="2" charset="2"/>
              </a:rPr>
              <a:t>Ostrogótov</a:t>
            </a:r>
            <a:r>
              <a:rPr lang="sk-SK" b="1" dirty="0" smtClean="0">
                <a:sym typeface="Wingdings" pitchFamily="2" charset="2"/>
              </a:rPr>
              <a:t>, ríša</a:t>
            </a:r>
          </a:p>
          <a:p>
            <a:pPr algn="ctr"/>
            <a:r>
              <a:rPr lang="sk-SK" b="1" dirty="0" err="1" smtClean="0">
                <a:sym typeface="Wingdings" pitchFamily="2" charset="2"/>
              </a:rPr>
              <a:t>Vizigótov</a:t>
            </a:r>
            <a:r>
              <a:rPr lang="sk-SK" b="1" dirty="0" smtClean="0">
                <a:sym typeface="Wingdings" pitchFamily="2" charset="2"/>
              </a:rPr>
              <a:t>, Longobardská ríša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3877815"/>
          </a:xfrm>
        </p:spPr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Kmene Frankov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pôvodne sídlili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 dolnom toku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rieky Rýn -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 území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dnešného Belgicka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severného Francúzska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Živili sa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chovom dobytka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lovom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menej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poľnohospodárstvom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Frankovia boli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výborní bojovníci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Pôvod Frankov...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575" y="4143380"/>
            <a:ext cx="225742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929058" y="5657671"/>
            <a:ext cx="29482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Franský bojovník</a:t>
            </a:r>
            <a:r>
              <a:rPr lang="sk-SK" dirty="0" smtClean="0"/>
              <a:t>....</a:t>
            </a:r>
          </a:p>
          <a:p>
            <a:pPr algn="ctr"/>
            <a:r>
              <a:rPr lang="sk-SK" b="1" dirty="0"/>
              <a:t>z</a:t>
            </a:r>
            <a:r>
              <a:rPr lang="sk-SK" b="1" dirty="0" smtClean="0"/>
              <a:t>namenite </a:t>
            </a:r>
            <a:r>
              <a:rPr lang="sk-SK" dirty="0" smtClean="0"/>
              <a:t>ovládal </a:t>
            </a:r>
            <a:r>
              <a:rPr lang="sk-SK" b="1" dirty="0" smtClean="0"/>
              <a:t>bojovú</a:t>
            </a:r>
          </a:p>
          <a:p>
            <a:pPr algn="ctr"/>
            <a:r>
              <a:rPr lang="sk-SK" b="1" dirty="0"/>
              <a:t>s</a:t>
            </a:r>
            <a:r>
              <a:rPr lang="sk-SK" b="1" dirty="0" smtClean="0"/>
              <a:t>ekeru</a:t>
            </a:r>
            <a:r>
              <a:rPr lang="sk-SK" dirty="0" smtClean="0"/>
              <a:t>, ale ani v používaní</a:t>
            </a:r>
          </a:p>
          <a:p>
            <a:pPr algn="ctr"/>
            <a:r>
              <a:rPr lang="sk-SK" dirty="0"/>
              <a:t>i</a:t>
            </a:r>
            <a:r>
              <a:rPr lang="sk-SK" dirty="0" smtClean="0"/>
              <a:t>ných zbraní nezaostával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polovici 5. storočia sa kmene Frankov usádzajú na území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bývalej rímskej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provincie Galie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Tu sa postupne zblížili s pôvodným obyvateľstvom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Galia 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4572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643438" y="5380672"/>
            <a:ext cx="357662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Galia </a:t>
            </a:r>
            <a:r>
              <a:rPr lang="sk-SK" dirty="0" smtClean="0"/>
              <a:t>bola </a:t>
            </a:r>
            <a:r>
              <a:rPr lang="sk-SK" b="1" dirty="0" smtClean="0"/>
              <a:t>kedysi jednou</a:t>
            </a:r>
          </a:p>
          <a:p>
            <a:pPr algn="ctr"/>
            <a:r>
              <a:rPr lang="sk-SK" b="1" dirty="0"/>
              <a:t>z</a:t>
            </a:r>
            <a:r>
              <a:rPr lang="sk-SK" b="1" dirty="0" smtClean="0"/>
              <a:t> provincií silnej Rímskej</a:t>
            </a:r>
          </a:p>
          <a:p>
            <a:pPr algn="ctr"/>
            <a:r>
              <a:rPr lang="sk-SK" b="1" dirty="0"/>
              <a:t>r</a:t>
            </a:r>
            <a:r>
              <a:rPr lang="sk-SK" b="1" dirty="0" smtClean="0"/>
              <a:t>íše</a:t>
            </a:r>
            <a:r>
              <a:rPr lang="sk-SK" dirty="0" smtClean="0"/>
              <a:t>...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zániku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Západorímskej</a:t>
            </a: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íše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prichádzajú germánske</a:t>
            </a:r>
          </a:p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 Frankov</a:t>
            </a:r>
          </a:p>
        </p:txBody>
      </p:sp>
      <p:cxnSp>
        <p:nvCxnSpPr>
          <p:cNvPr id="7" name="Rovná spojovacia šípka 6"/>
          <p:cNvCxnSpPr/>
          <p:nvPr/>
        </p:nvCxnSpPr>
        <p:spPr>
          <a:xfrm rot="10800000">
            <a:off x="1214414" y="5429264"/>
            <a:ext cx="328614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42910" y="2214554"/>
            <a:ext cx="7745505" cy="3877815"/>
          </a:xfrm>
        </p:spPr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K zbližovaniu Frankov a pôvodného obyvateľstva nepochybne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pomohlo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i to,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že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pohanskí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Frankovia prijali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KRESŤANSTVO</a:t>
            </a:r>
            <a:endParaRPr lang="sk-SK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Prijatie kresťanstva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60"/>
            <a:ext cx="1905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928794" y="5157192"/>
            <a:ext cx="480344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Arial" pitchFamily="34" charset="0"/>
                <a:cs typeface="Arial" pitchFamily="34" charset="0"/>
              </a:rPr>
              <a:t>kráľ a zjednotiteľ franských kmeňov </a:t>
            </a:r>
            <a:r>
              <a:rPr lang="sk-SK" sz="2000" b="1" dirty="0" err="1" smtClean="0">
                <a:latin typeface="Arial" pitchFamily="34" charset="0"/>
                <a:cs typeface="Arial" pitchFamily="34" charset="0"/>
              </a:rPr>
              <a:t>Chlodovik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 I. sa dal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spolu so svojou družinou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starom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 Remeši pokrstiť  - rok 498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75" y="4381500"/>
            <a:ext cx="24098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6663834" y="400050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Krst kráľa </a:t>
            </a:r>
            <a:r>
              <a:rPr lang="sk-SK" dirty="0" err="1" smtClean="0"/>
              <a:t>Chlodovika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Chlodovik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I.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z dynastie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Merovejovcov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sa pokladá za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zjednotiteľa franských kmeňov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zakladateľa Franskej ríše </a:t>
            </a:r>
            <a:r>
              <a:rPr lang="sk-SK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 jeho menom sú tiež spojené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počiatky franskej expanzie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>
              <a:buNone/>
            </a:pPr>
            <a:endParaRPr lang="sk-SK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Chlodovik</a:t>
            </a:r>
            <a:r>
              <a:rPr lang="sk-SK" dirty="0" smtClean="0"/>
              <a:t> I. z dynastie </a:t>
            </a:r>
            <a:r>
              <a:rPr lang="sk-SK" dirty="0" err="1" smtClean="0"/>
              <a:t>Merovejovcov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60"/>
            <a:ext cx="1905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928794" y="5934670"/>
            <a:ext cx="454804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Chlodovik</a:t>
            </a:r>
            <a:r>
              <a:rPr lang="sk-SK" b="1" dirty="0" smtClean="0"/>
              <a:t> I. zomrel na vrchole svojej</a:t>
            </a:r>
          </a:p>
          <a:p>
            <a:pPr algn="ctr"/>
            <a:r>
              <a:rPr lang="sk-SK" b="1" dirty="0"/>
              <a:t>m</a:t>
            </a:r>
            <a:r>
              <a:rPr lang="sk-SK" b="1" dirty="0" smtClean="0"/>
              <a:t>oci</a:t>
            </a:r>
            <a:r>
              <a:rPr lang="sk-SK" dirty="0" smtClean="0"/>
              <a:t>...</a:t>
            </a:r>
            <a:r>
              <a:rPr lang="sk-SK" b="1" dirty="0" smtClean="0"/>
              <a:t>zanechal veľkú a mocnú ríšu,</a:t>
            </a:r>
          </a:p>
          <a:p>
            <a:pPr algn="ctr"/>
            <a:r>
              <a:rPr lang="sk-SK" b="1" dirty="0"/>
              <a:t>k</a:t>
            </a:r>
            <a:r>
              <a:rPr lang="sk-SK" b="1" dirty="0" smtClean="0"/>
              <a:t>torú</a:t>
            </a:r>
            <a:r>
              <a:rPr lang="sk-SK" dirty="0" smtClean="0"/>
              <a:t> vtedy </a:t>
            </a:r>
            <a:r>
              <a:rPr lang="sk-SK" b="1" dirty="0" smtClean="0"/>
              <a:t>uznala aj </a:t>
            </a:r>
            <a:r>
              <a:rPr lang="sk-SK" dirty="0" smtClean="0"/>
              <a:t>silná </a:t>
            </a:r>
            <a:r>
              <a:rPr lang="sk-SK" b="1" dirty="0" smtClean="0"/>
              <a:t>Byzantská ríša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zloženie franskej spoločnosti vieme posúdiť zo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starých franských zákonov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postupne sa franská spoločnosť začala deliť na: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sk-SK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privilegované vrstvy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sk-SK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neprivilegované vrstvy </a:t>
            </a:r>
            <a:endParaRPr lang="sk-SK" sz="26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Franská spoločnosť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70"/>
            <a:ext cx="28575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786050" y="5934670"/>
            <a:ext cx="338586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Na obraze môžeme vidieť</a:t>
            </a:r>
          </a:p>
          <a:p>
            <a:pPr algn="ctr"/>
            <a:r>
              <a:rPr lang="sk-SK" dirty="0"/>
              <a:t>k</a:t>
            </a:r>
            <a:r>
              <a:rPr lang="sk-SK" dirty="0" smtClean="0"/>
              <a:t>ráľa </a:t>
            </a:r>
            <a:r>
              <a:rPr lang="sk-SK" dirty="0" err="1" smtClean="0"/>
              <a:t>Chlodovika</a:t>
            </a:r>
            <a:r>
              <a:rPr lang="sk-SK" dirty="0" smtClean="0"/>
              <a:t> I. ako diktuje</a:t>
            </a:r>
          </a:p>
          <a:p>
            <a:pPr algn="ctr"/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Sálsky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zákonník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157656"/>
            <a:ext cx="2928926" cy="270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2132856"/>
            <a:ext cx="7992887" cy="3877815"/>
          </a:xfrm>
        </p:spPr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 smrti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kráľa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Chlodovika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I.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jeho diele pokračovali jeho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štyria synovia </a:t>
            </a: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k-SK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Franská ríša patrila k najsilnejším ríšam </a:t>
            </a:r>
            <a:r>
              <a:rPr lang="sk-SK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raného </a:t>
            </a:r>
            <a:r>
              <a:rPr lang="sk-SK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stredoveku</a:t>
            </a:r>
            <a:endParaRPr lang="sk-SK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601216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6101179" y="6021288"/>
            <a:ext cx="304282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Franskú ríšu uznala aj silná 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Byzantská ríša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V neskorších obdobiach nastal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úpadok Franskej ríše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Územia, ktoré Franská ríša dobyla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boli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rôznorodé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čo vyvolávalo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krvavé spory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Spory boli aj medzi vládnucou dynastiou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Merovejovcov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- postupne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stále väčšiu moc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do svojich rúk sústredili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správcovia kráľovského paláca -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MAJORDÓMOVIA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Úpadok Franskej ríše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Baníctvo a hutníctvo</Template>
  <TotalTime>984</TotalTime>
  <Words>787</Words>
  <Application>Microsoft Office PowerPoint</Application>
  <PresentationFormat>Prezentácia na obrazovke (4:3)</PresentationFormat>
  <Paragraphs>101</Paragraphs>
  <Slides>17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Wingdings</vt:lpstr>
      <vt:lpstr>Tvrdý obal</vt:lpstr>
      <vt:lpstr>Franská ríša </vt:lpstr>
      <vt:lpstr>Utváranie Franskej ríše</vt:lpstr>
      <vt:lpstr>Pôvod Frankov...</vt:lpstr>
      <vt:lpstr>Galia </vt:lpstr>
      <vt:lpstr>Prijatie kresťanstva</vt:lpstr>
      <vt:lpstr>Chlodovik I. z dynastie Merovejovcov</vt:lpstr>
      <vt:lpstr>Franská spoločnosť</vt:lpstr>
      <vt:lpstr>Prezentácia programu PowerPoint</vt:lpstr>
      <vt:lpstr>Úpadok Franskej ríše</vt:lpstr>
      <vt:lpstr>Frankovia a Slovania</vt:lpstr>
      <vt:lpstr>SAMOVA RÍŠA (623 – 658)</vt:lpstr>
      <vt:lpstr>Majordómovia </vt:lpstr>
      <vt:lpstr>Dynastia Karolovcov</vt:lpstr>
      <vt:lpstr>Najslávnejší Frank</vt:lpstr>
      <vt:lpstr>Karolínska renesancia </vt:lpstr>
      <vt:lpstr>Od mena Karol je „kráľ“</vt:lpstr>
      <vt:lpstr>Rozpad Franskej ríše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Franská ríša </dc:title>
  <dc:creator>Valued Acer Customer</dc:creator>
  <cp:lastModifiedBy>Používateľ systému Windows</cp:lastModifiedBy>
  <cp:revision>94</cp:revision>
  <dcterms:created xsi:type="dcterms:W3CDTF">2013-05-22T06:33:09Z</dcterms:created>
  <dcterms:modified xsi:type="dcterms:W3CDTF">2017-05-25T07:24:18Z</dcterms:modified>
</cp:coreProperties>
</file>